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74" r:id="rId5"/>
    <p:sldMasterId id="2147483661" r:id="rId6"/>
  </p:sldMasterIdLst>
  <p:notesMasterIdLst>
    <p:notesMasterId r:id="rId37"/>
  </p:notesMasterIdLst>
  <p:sldIdLst>
    <p:sldId id="256" r:id="rId7"/>
    <p:sldId id="257" r:id="rId8"/>
    <p:sldId id="287" r:id="rId9"/>
    <p:sldId id="286" r:id="rId10"/>
    <p:sldId id="258" r:id="rId11"/>
    <p:sldId id="259" r:id="rId12"/>
    <p:sldId id="260" r:id="rId13"/>
    <p:sldId id="261" r:id="rId14"/>
    <p:sldId id="262" r:id="rId15"/>
    <p:sldId id="264" r:id="rId16"/>
    <p:sldId id="263" r:id="rId17"/>
    <p:sldId id="265" r:id="rId18"/>
    <p:sldId id="266" r:id="rId19"/>
    <p:sldId id="285" r:id="rId20"/>
    <p:sldId id="267" r:id="rId21"/>
    <p:sldId id="268" r:id="rId22"/>
    <p:sldId id="269" r:id="rId23"/>
    <p:sldId id="270" r:id="rId24"/>
    <p:sldId id="271" r:id="rId25"/>
    <p:sldId id="272" r:id="rId26"/>
    <p:sldId id="288" r:id="rId27"/>
    <p:sldId id="274" r:id="rId28"/>
    <p:sldId id="289" r:id="rId29"/>
    <p:sldId id="282" r:id="rId30"/>
    <p:sldId id="277" r:id="rId31"/>
    <p:sldId id="278" r:id="rId32"/>
    <p:sldId id="279" r:id="rId33"/>
    <p:sldId id="283" r:id="rId34"/>
    <p:sldId id="290" r:id="rId35"/>
    <p:sldId id="280" r:id="rId36"/>
  </p:sldIdLst>
  <p:sldSz cx="18288000" cy="10287000"/>
  <p:notesSz cx="6950075" cy="9236075"/>
  <p:embeddedFontLst>
    <p:embeddedFont>
      <p:font typeface="Aileron" panose="020B0604020202020204" charset="0"/>
      <p:regular r:id="rId38"/>
    </p:embeddedFont>
    <p:embeddedFont>
      <p:font typeface="Aileron Bold" panose="020B0604020202020204" charset="0"/>
      <p:regular r:id="rId39"/>
    </p:embeddedFont>
    <p:embeddedFont>
      <p:font typeface="Archivo Black" panose="020B0604020202020204" charset="0"/>
      <p:regular r:id="rId40"/>
    </p:embeddedFont>
    <p:embeddedFont>
      <p:font typeface="Blacker Sans Text" panose="020B0604020202020204" charset="0"/>
      <p:regular r:id="rId41"/>
    </p:embeddedFont>
    <p:embeddedFont>
      <p:font typeface="Blacker Sans Text Bold" panose="020B0604020202020204" charset="0"/>
      <p:regular r:id="rId42"/>
    </p:embeddedFont>
    <p:embeddedFont>
      <p:font typeface="Blacker Sans Text Italics" panose="020B0604020202020204"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65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E0032B-8B3B-4D90-B9C6-EF52148CAC6D}" v="170" dt="2024-12-04T15:26:33.823"/>
    <p1510:client id="{F2C653A6-B3BE-6B6D-8449-56FB7826B365}" v="7" dt="2024-12-03T20:17:59.9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96" y="17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2.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6.fntdata"/><Relationship Id="rId48"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1.fntdata"/><Relationship Id="rId46"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DA69E42-A600-44FD-B2C3-97951A44D250}" type="datetimeFigureOut">
              <a:rPr lang="en-US" smtClean="0"/>
              <a:t>12/4/2024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86EF7AB-A86F-441A-93F5-BFD57C103139}" type="slidenum">
              <a:rPr lang="en-US" smtClean="0"/>
              <a:t>‹#›</a:t>
            </a:fld>
            <a:endParaRPr lang="en-US"/>
          </a:p>
        </p:txBody>
      </p:sp>
    </p:spTree>
    <p:extLst>
      <p:ext uri="{BB962C8B-B14F-4D97-AF65-F5344CB8AC3E}">
        <p14:creationId xmlns:p14="http://schemas.microsoft.com/office/powerpoint/2010/main" val="2535626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23D57C-2D2A-4A87-BC04-5819CF50FB21}" type="datetime1">
              <a:rPr lang="en-US" smtClean="0"/>
              <a:t>12/4/2024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2AD3C17-C7B6-4911-93DC-0E68122C467A}" type="datetime1">
              <a:rPr lang="en-US" smtClean="0"/>
              <a:t>12/4/2024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62B80F-EAEF-47F2-83D3-590F40313B30}" type="datetime1">
              <a:rPr lang="en-US" smtClean="0"/>
              <a:t>12/4/2024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4B5AAB-065F-4DA3-A6D1-F5CAB2A2083C}" type="datetime1">
              <a:rPr lang="en-US" smtClean="0"/>
              <a:t>12/4/2024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2B7C9-CB7D-F83E-D74A-ECC4C92B9E50}"/>
              </a:ext>
            </a:extLst>
          </p:cNvPr>
          <p:cNvSpPr>
            <a:spLocks noGrp="1"/>
          </p:cNvSpPr>
          <p:nvPr>
            <p:ph type="title"/>
          </p:nvPr>
        </p:nvSpPr>
        <p:spPr>
          <a:xfrm>
            <a:off x="1257300" y="547688"/>
            <a:ext cx="15773400" cy="1989137"/>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09262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9250D92-25BC-433D-BA3A-83B47A3C7F31}" type="datetime1">
              <a:rPr lang="en-US" smtClean="0"/>
              <a:t>12/4/2024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496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57D0119-B11B-4D10-B1CD-70B333AC9ADA}" type="datetime1">
              <a:rPr lang="en-US" smtClean="0"/>
              <a:t>12/4/2024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4996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6D3D6D0-E860-4478-877B-AB70B9A853B4}" type="datetime1">
              <a:rPr lang="en-US" smtClean="0"/>
              <a:t>12/4/2024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70436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BA7D7A4-73E5-40E5-8342-6AC80A62B509}" type="datetime1">
              <a:rPr lang="en-US" smtClean="0"/>
              <a:t>12/4/2024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91562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905689B-0113-45D2-B734-943E210B1132}" type="datetime1">
              <a:rPr lang="en-US" smtClean="0"/>
              <a:t>12/4/2024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719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2DAC517-67EA-49C8-BE9D-E5E400B6D576}" type="datetime1">
              <a:rPr lang="en-US" smtClean="0"/>
              <a:t>12/4/2024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880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038FEA4-E300-4258-97B4-916B8682B401}" type="datetime1">
              <a:rPr lang="en-US" smtClean="0"/>
              <a:t>12/4/2024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8755194-BC5D-4072-9B91-AF10D2357ABC}" type="datetime1">
              <a:rPr lang="en-US" smtClean="0"/>
              <a:t>12/4/2024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5860933"/>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87553"/>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AF96C05-AE9A-4109-AC1E-E8BE2AA304F5}" type="datetime1">
              <a:rPr lang="en-US" smtClean="0"/>
              <a:t>12/4/2024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7407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7D43D0C-6E23-4DD2-B34F-8D81DDCE82FA}" type="datetime1">
              <a:rPr lang="en-US" smtClean="0"/>
              <a:t>12/4/2024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6240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19B5007-AA56-4BAE-B96A-F07658CCDE68}" type="datetime1">
              <a:rPr lang="en-US" smtClean="0"/>
              <a:t>12/4/2024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8697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CF080E2-7FBB-4009-BB96-559195B1E253}" type="datetime1">
              <a:rPr lang="en-US" smtClean="0"/>
              <a:t>12/4/2024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16794107"/>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312BB9B-1F0E-43CF-A0AD-2E5AF917713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28501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FD6E88-79B9-4A6D-9061-F501D438534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021884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CC8FBC1-FD4A-4DFD-8852-08041ADCE95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5812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225809-6C34-434D-8236-66FC573E3FC4}"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9620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7BCCCA-9264-4E07-8E1C-820967DFD319}" type="datetime1">
              <a:rPr lang="en-US" smtClean="0"/>
              <a:t>12/4/2024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863EB2-662A-4B0F-BD11-91975F1A4A1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40028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25085F-2186-4D5E-802B-B4CE2CA057E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9226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33C303A-FB30-425D-BB13-1FBC248522B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7231192"/>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45324A-4669-4AA4-A40F-C9677DEB937D}"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2402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AD683C-2B06-4860-B4A0-3B48B637BE5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319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A8B3CD7-FAEA-499E-A4A8-1F46FC9F256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7967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E69B4-781F-464D-BECC-24028BF2F8F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8512737"/>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4F758B2-21C5-434F-ACEF-8CD2E415D7AD}" type="datetime1">
              <a:rPr lang="en-US" smtClean="0"/>
              <a:t>12/4/2024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602B3D6-D846-443C-AC75-EF0BB443CBDD}" type="datetime1">
              <a:rPr lang="en-US" smtClean="0"/>
              <a:t>12/4/2024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BA028B9-6991-4FF8-A3D8-F2F5EF3422ED}" type="datetime1">
              <a:rPr lang="en-US" smtClean="0"/>
              <a:t>12/4/2024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6B7A73B-9E35-4E55-BE8C-2011CA137D46}" type="datetime1">
              <a:rPr lang="en-US" smtClean="0"/>
              <a:t>12/4/2024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673770"/>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B4E60CB-0741-45DE-A5C8-6D36867A0B5F}" type="datetime1">
              <a:rPr lang="en-US" smtClean="0"/>
              <a:t>12/4/2024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73"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6954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p15:clr>
            <a:srgbClr val="F26B43"/>
          </p15:clr>
        </p15:guide>
        <p15:guide id="2" pos="57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A4FE3AE-AB94-441B-A015-5E6F32958372}"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t>12/4/2024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06885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sv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sv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sv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sv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29.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8.png"/><Relationship Id="rId5" Type="http://schemas.openxmlformats.org/officeDocument/2006/relationships/image" Target="../media/image12.svg"/><Relationship Id="rId10" Type="http://schemas.openxmlformats.org/officeDocument/2006/relationships/image" Target="../media/image27.svg"/><Relationship Id="rId4" Type="http://schemas.openxmlformats.org/officeDocument/2006/relationships/image" Target="../media/image1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047759" y="3749017"/>
            <a:ext cx="3240241" cy="6504134"/>
          </a:xfrm>
          <a:custGeom>
            <a:avLst/>
            <a:gdLst/>
            <a:ahLst/>
            <a:cxnLst/>
            <a:rect l="l" t="t" r="r" b="b"/>
            <a:pathLst>
              <a:path w="3240241" h="6504134">
                <a:moveTo>
                  <a:pt x="0" y="0"/>
                </a:moveTo>
                <a:lnTo>
                  <a:pt x="3240241" y="0"/>
                </a:lnTo>
                <a:lnTo>
                  <a:pt x="3240241" y="6504133"/>
                </a:lnTo>
                <a:lnTo>
                  <a:pt x="0" y="65041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3032403" y="-1448305"/>
            <a:ext cx="5255597" cy="13183610"/>
            <a:chOff x="0" y="0"/>
            <a:chExt cx="1384190" cy="3472227"/>
          </a:xfrm>
        </p:grpSpPr>
        <p:sp>
          <p:nvSpPr>
            <p:cNvPr id="4" name="Freeform 4"/>
            <p:cNvSpPr/>
            <p:nvPr/>
          </p:nvSpPr>
          <p:spPr>
            <a:xfrm>
              <a:off x="0" y="0"/>
              <a:ext cx="1384190" cy="3472226"/>
            </a:xfrm>
            <a:custGeom>
              <a:avLst/>
              <a:gdLst/>
              <a:ahLst/>
              <a:cxnLst/>
              <a:rect l="l" t="t" r="r" b="b"/>
              <a:pathLst>
                <a:path w="1384190" h="3472226">
                  <a:moveTo>
                    <a:pt x="0" y="0"/>
                  </a:moveTo>
                  <a:lnTo>
                    <a:pt x="1384190" y="0"/>
                  </a:lnTo>
                  <a:lnTo>
                    <a:pt x="1384190" y="3472226"/>
                  </a:lnTo>
                  <a:lnTo>
                    <a:pt x="0" y="3472226"/>
                  </a:lnTo>
                  <a:close/>
                </a:path>
              </a:pathLst>
            </a:custGeom>
            <a:solidFill>
              <a:srgbClr val="3F6582"/>
            </a:solidFill>
          </p:spPr>
          <p:txBody>
            <a:bodyPr/>
            <a:lstStyle/>
            <a:p>
              <a:endParaRPr lang="en-US"/>
            </a:p>
          </p:txBody>
        </p:sp>
        <p:sp>
          <p:nvSpPr>
            <p:cNvPr id="5" name="TextBox 5"/>
            <p:cNvSpPr txBox="1"/>
            <p:nvPr/>
          </p:nvSpPr>
          <p:spPr>
            <a:xfrm>
              <a:off x="0" y="-19050"/>
              <a:ext cx="1384190" cy="3491277"/>
            </a:xfrm>
            <a:prstGeom prst="rect">
              <a:avLst/>
            </a:prstGeom>
          </p:spPr>
          <p:txBody>
            <a:bodyPr lIns="50800" tIns="50800" rIns="50800" bIns="50800" rtlCol="0" anchor="ctr"/>
            <a:lstStyle/>
            <a:p>
              <a:pPr algn="ctr">
                <a:lnSpc>
                  <a:spcPts val="2859"/>
                </a:lnSpc>
              </a:pPr>
              <a:endParaRPr/>
            </a:p>
          </p:txBody>
        </p:sp>
      </p:grpSp>
      <p:sp>
        <p:nvSpPr>
          <p:cNvPr id="6" name="Freeform 6"/>
          <p:cNvSpPr/>
          <p:nvPr/>
        </p:nvSpPr>
        <p:spPr>
          <a:xfrm>
            <a:off x="9432880" y="1526000"/>
            <a:ext cx="7234999" cy="7234999"/>
          </a:xfrm>
          <a:custGeom>
            <a:avLst/>
            <a:gdLst/>
            <a:ahLst/>
            <a:cxnLst/>
            <a:rect l="l" t="t" r="r" b="b"/>
            <a:pathLst>
              <a:path w="7234999" h="7234999">
                <a:moveTo>
                  <a:pt x="0" y="0"/>
                </a:moveTo>
                <a:lnTo>
                  <a:pt x="7234999" y="0"/>
                </a:lnTo>
                <a:lnTo>
                  <a:pt x="7234999" y="7235000"/>
                </a:lnTo>
                <a:lnTo>
                  <a:pt x="0" y="723500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grpSp>
        <p:nvGrpSpPr>
          <p:cNvPr id="7" name="Group 7"/>
          <p:cNvGrpSpPr>
            <a:grpSpLocks noChangeAspect="1"/>
          </p:cNvGrpSpPr>
          <p:nvPr/>
        </p:nvGrpSpPr>
        <p:grpSpPr>
          <a:xfrm>
            <a:off x="10106590" y="2199722"/>
            <a:ext cx="5887580" cy="5887556"/>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16747" r="-16747"/>
              </a:stretch>
            </a:blipFill>
          </p:spPr>
          <p:txBody>
            <a:bodyPr/>
            <a:lstStyle/>
            <a:p>
              <a:endParaRPr lang="en-US"/>
            </a:p>
          </p:txBody>
        </p:sp>
      </p:grpSp>
      <p:grpSp>
        <p:nvGrpSpPr>
          <p:cNvPr id="9" name="Group 9"/>
          <p:cNvGrpSpPr/>
          <p:nvPr/>
        </p:nvGrpSpPr>
        <p:grpSpPr>
          <a:xfrm>
            <a:off x="1028700" y="3438731"/>
            <a:ext cx="78988" cy="3562352"/>
            <a:chOff x="0" y="0"/>
            <a:chExt cx="20803" cy="938233"/>
          </a:xfrm>
        </p:grpSpPr>
        <p:sp>
          <p:nvSpPr>
            <p:cNvPr id="10" name="Freeform 10"/>
            <p:cNvSpPr/>
            <p:nvPr/>
          </p:nvSpPr>
          <p:spPr>
            <a:xfrm>
              <a:off x="0" y="0"/>
              <a:ext cx="20803" cy="938233"/>
            </a:xfrm>
            <a:custGeom>
              <a:avLst/>
              <a:gdLst/>
              <a:ahLst/>
              <a:cxnLst/>
              <a:rect l="l" t="t" r="r" b="b"/>
              <a:pathLst>
                <a:path w="20803" h="938233">
                  <a:moveTo>
                    <a:pt x="0" y="0"/>
                  </a:moveTo>
                  <a:lnTo>
                    <a:pt x="20803" y="0"/>
                  </a:lnTo>
                  <a:lnTo>
                    <a:pt x="20803" y="938233"/>
                  </a:lnTo>
                  <a:lnTo>
                    <a:pt x="0" y="938233"/>
                  </a:lnTo>
                  <a:close/>
                </a:path>
              </a:pathLst>
            </a:custGeom>
            <a:solidFill>
              <a:srgbClr val="123D33"/>
            </a:solidFill>
            <a:ln cap="sq">
              <a:noFill/>
              <a:prstDash val="solid"/>
              <a:miter/>
            </a:ln>
          </p:spPr>
          <p:txBody>
            <a:bodyPr/>
            <a:lstStyle/>
            <a:p>
              <a:endParaRPr lang="en-US"/>
            </a:p>
          </p:txBody>
        </p:sp>
        <p:sp>
          <p:nvSpPr>
            <p:cNvPr id="11" name="TextBox 11"/>
            <p:cNvSpPr txBox="1"/>
            <p:nvPr/>
          </p:nvSpPr>
          <p:spPr>
            <a:xfrm>
              <a:off x="0" y="-19050"/>
              <a:ext cx="20803" cy="957283"/>
            </a:xfrm>
            <a:prstGeom prst="rect">
              <a:avLst/>
            </a:prstGeom>
          </p:spPr>
          <p:txBody>
            <a:bodyPr lIns="50800" tIns="50800" rIns="50800" bIns="50800" rtlCol="0" anchor="ctr"/>
            <a:lstStyle/>
            <a:p>
              <a:pPr marL="0" lvl="0" indent="0" algn="ctr">
                <a:lnSpc>
                  <a:spcPts val="2859"/>
                </a:lnSpc>
                <a:spcBef>
                  <a:spcPct val="0"/>
                </a:spcBef>
              </a:pPr>
              <a:endParaRPr/>
            </a:p>
          </p:txBody>
        </p:sp>
      </p:grpSp>
      <p:sp>
        <p:nvSpPr>
          <p:cNvPr id="12" name="Freeform 12"/>
          <p:cNvSpPr/>
          <p:nvPr/>
        </p:nvSpPr>
        <p:spPr>
          <a:xfrm>
            <a:off x="504109" y="782861"/>
            <a:ext cx="1736498" cy="1736498"/>
          </a:xfrm>
          <a:custGeom>
            <a:avLst/>
            <a:gdLst/>
            <a:ahLst/>
            <a:cxnLst/>
            <a:rect l="l" t="t" r="r" b="b"/>
            <a:pathLst>
              <a:path w="1736498" h="1736498">
                <a:moveTo>
                  <a:pt x="0" y="0"/>
                </a:moveTo>
                <a:lnTo>
                  <a:pt x="1736498" y="0"/>
                </a:lnTo>
                <a:lnTo>
                  <a:pt x="1736498" y="1736498"/>
                </a:lnTo>
                <a:lnTo>
                  <a:pt x="0" y="1736498"/>
                </a:lnTo>
                <a:lnTo>
                  <a:pt x="0" y="0"/>
                </a:lnTo>
                <a:close/>
              </a:path>
            </a:pathLst>
          </a:custGeom>
          <a:blipFill>
            <a:blip r:embed="rId7"/>
            <a:stretch>
              <a:fillRect/>
            </a:stretch>
          </a:blipFill>
        </p:spPr>
        <p:txBody>
          <a:bodyPr/>
          <a:lstStyle/>
          <a:p>
            <a:endParaRPr lang="en-US"/>
          </a:p>
        </p:txBody>
      </p:sp>
      <p:sp>
        <p:nvSpPr>
          <p:cNvPr id="13" name="TextBox 13"/>
          <p:cNvSpPr txBox="1"/>
          <p:nvPr/>
        </p:nvSpPr>
        <p:spPr>
          <a:xfrm>
            <a:off x="1372358" y="3526227"/>
            <a:ext cx="8320282" cy="2898550"/>
          </a:xfrm>
          <a:prstGeom prst="rect">
            <a:avLst/>
          </a:prstGeom>
        </p:spPr>
        <p:txBody>
          <a:bodyPr wrap="square" lIns="0" tIns="0" rIns="0" bIns="0" rtlCol="0" anchor="t">
            <a:spAutoFit/>
          </a:bodyPr>
          <a:lstStyle/>
          <a:p>
            <a:pPr algn="l">
              <a:lnSpc>
                <a:spcPts val="11596"/>
              </a:lnSpc>
            </a:pPr>
            <a:r>
              <a:rPr lang="en-US" sz="7200" b="1" spc="-165">
                <a:solidFill>
                  <a:srgbClr val="191919"/>
                </a:solidFill>
                <a:latin typeface="Archivo Black" panose="020B0604020202020204" charset="0"/>
                <a:ea typeface="Aileron Bold"/>
                <a:cs typeface="Aileron Bold"/>
                <a:sym typeface="Aileron Bold"/>
              </a:rPr>
              <a:t>Ethics laws for</a:t>
            </a:r>
          </a:p>
          <a:p>
            <a:pPr algn="l">
              <a:lnSpc>
                <a:spcPts val="11596"/>
              </a:lnSpc>
            </a:pPr>
            <a:r>
              <a:rPr lang="en-US" sz="7200" b="1" spc="-165">
                <a:solidFill>
                  <a:srgbClr val="191919"/>
                </a:solidFill>
                <a:latin typeface="Archivo Black" panose="020B0604020202020204" charset="0"/>
                <a:ea typeface="Aileron Bold"/>
                <a:cs typeface="Aileron Bold"/>
                <a:sym typeface="Aileron Bold"/>
              </a:rPr>
              <a:t>Legislators</a:t>
            </a:r>
            <a:r>
              <a:rPr lang="en-US" sz="7200" spc="-165">
                <a:solidFill>
                  <a:srgbClr val="191919"/>
                </a:solidFill>
                <a:latin typeface="Archivo Black" panose="020B0604020202020204" charset="0"/>
                <a:ea typeface="Aileron"/>
                <a:cs typeface="Aileron"/>
                <a:sym typeface="Aileron"/>
              </a:rPr>
              <a:t> </a:t>
            </a:r>
          </a:p>
        </p:txBody>
      </p:sp>
      <p:sp>
        <p:nvSpPr>
          <p:cNvPr id="14" name="TextBox 14"/>
          <p:cNvSpPr txBox="1"/>
          <p:nvPr/>
        </p:nvSpPr>
        <p:spPr>
          <a:xfrm>
            <a:off x="2240607" y="1038225"/>
            <a:ext cx="5343572" cy="1269578"/>
          </a:xfrm>
          <a:prstGeom prst="rect">
            <a:avLst/>
          </a:prstGeom>
        </p:spPr>
        <p:txBody>
          <a:bodyPr lIns="0" tIns="0" rIns="0" bIns="0" rtlCol="0" anchor="t">
            <a:spAutoFit/>
          </a:bodyPr>
          <a:lstStyle/>
          <a:p>
            <a:pPr algn="l">
              <a:lnSpc>
                <a:spcPts val="3287"/>
              </a:lnSpc>
            </a:pPr>
            <a:r>
              <a:rPr lang="en-US" sz="2859">
                <a:solidFill>
                  <a:srgbClr val="191919"/>
                </a:solidFill>
                <a:latin typeface="Blacker Sans Text" panose="020B0604020202020204" charset="0"/>
                <a:ea typeface="Aileron"/>
                <a:cs typeface="Aileron"/>
                <a:sym typeface="Aileron"/>
              </a:rPr>
              <a:t>State Ethics Commission</a:t>
            </a:r>
          </a:p>
          <a:p>
            <a:pPr algn="l">
              <a:lnSpc>
                <a:spcPts val="3287"/>
              </a:lnSpc>
            </a:pPr>
            <a:r>
              <a:rPr lang="en-US" sz="2859">
                <a:solidFill>
                  <a:srgbClr val="191919"/>
                </a:solidFill>
                <a:latin typeface="Blacker Sans Text" panose="020B0604020202020204" charset="0"/>
                <a:ea typeface="Aileron"/>
                <a:cs typeface="Aileron"/>
                <a:sym typeface="Aileron"/>
              </a:rPr>
              <a:t>sec.nm.gov</a:t>
            </a:r>
          </a:p>
          <a:p>
            <a:pPr algn="l">
              <a:lnSpc>
                <a:spcPts val="3287"/>
              </a:lnSpc>
            </a:pPr>
            <a:endParaRPr lang="en-US" sz="2859">
              <a:solidFill>
                <a:srgbClr val="191919"/>
              </a:solidFill>
              <a:latin typeface="Aileron"/>
              <a:ea typeface="Aileron"/>
              <a:cs typeface="Aileron"/>
              <a:sym typeface="Aileron"/>
            </a:endParaRPr>
          </a:p>
        </p:txBody>
      </p:sp>
      <p:sp>
        <p:nvSpPr>
          <p:cNvPr id="15" name="TextBox 15"/>
          <p:cNvSpPr txBox="1"/>
          <p:nvPr/>
        </p:nvSpPr>
        <p:spPr>
          <a:xfrm>
            <a:off x="1387521" y="7221329"/>
            <a:ext cx="6832368" cy="1032075"/>
          </a:xfrm>
          <a:prstGeom prst="rect">
            <a:avLst/>
          </a:prstGeom>
        </p:spPr>
        <p:txBody>
          <a:bodyPr lIns="0" tIns="0" rIns="0" bIns="0" rtlCol="0" anchor="t">
            <a:spAutoFit/>
          </a:bodyPr>
          <a:lstStyle/>
          <a:p>
            <a:pPr algn="l">
              <a:lnSpc>
                <a:spcPts val="4195"/>
              </a:lnSpc>
            </a:pPr>
            <a:r>
              <a:rPr lang="en-US" sz="3018">
                <a:solidFill>
                  <a:srgbClr val="191919"/>
                </a:solidFill>
                <a:latin typeface="Blacker Sans Text"/>
                <a:ea typeface="Blacker Sans Text"/>
                <a:cs typeface="Blacker Sans Text"/>
                <a:sym typeface="Blacker Sans Text"/>
              </a:rPr>
              <a:t>Jeremy Farris, D.Phil., J.D. </a:t>
            </a:r>
          </a:p>
          <a:p>
            <a:pPr algn="l">
              <a:lnSpc>
                <a:spcPts val="4195"/>
              </a:lnSpc>
            </a:pPr>
            <a:r>
              <a:rPr lang="en-US" sz="3018">
                <a:solidFill>
                  <a:srgbClr val="191919"/>
                </a:solidFill>
                <a:latin typeface="Blacker Sans Text"/>
                <a:ea typeface="Blacker Sans Text"/>
                <a:cs typeface="Blacker Sans Text"/>
                <a:sym typeface="Blacker Sans Text"/>
              </a:rPr>
              <a:t>Executive Director</a:t>
            </a:r>
          </a:p>
        </p:txBody>
      </p:sp>
      <p:sp>
        <p:nvSpPr>
          <p:cNvPr id="16" name="TextBox 16"/>
          <p:cNvSpPr txBox="1"/>
          <p:nvPr/>
        </p:nvSpPr>
        <p:spPr>
          <a:xfrm>
            <a:off x="1387521" y="8842012"/>
            <a:ext cx="8045359" cy="508200"/>
          </a:xfrm>
          <a:prstGeom prst="rect">
            <a:avLst/>
          </a:prstGeom>
        </p:spPr>
        <p:txBody>
          <a:bodyPr lIns="0" tIns="0" rIns="0" bIns="0" rtlCol="0" anchor="t">
            <a:spAutoFit/>
          </a:bodyPr>
          <a:lstStyle/>
          <a:p>
            <a:pPr algn="l">
              <a:lnSpc>
                <a:spcPts val="4195"/>
              </a:lnSpc>
            </a:pPr>
            <a:r>
              <a:rPr lang="en-US" sz="3018" i="1">
                <a:solidFill>
                  <a:srgbClr val="191919"/>
                </a:solidFill>
                <a:latin typeface="Blacker Sans Text Italics"/>
                <a:ea typeface="Blacker Sans Text Italics"/>
                <a:cs typeface="Blacker Sans Text Italics"/>
                <a:sym typeface="Blacker Sans Text Italics"/>
              </a:rPr>
              <a:t>In satisfaction of NMSA 1978, § 10-16-11(E)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355540" y="3525811"/>
            <a:ext cx="4598608" cy="4656078"/>
            <a:chOff x="0" y="0"/>
            <a:chExt cx="6131478" cy="6208105"/>
          </a:xfrm>
        </p:grpSpPr>
        <p:sp>
          <p:nvSpPr>
            <p:cNvPr id="3" name="Freeform 3"/>
            <p:cNvSpPr/>
            <p:nvPr/>
          </p:nvSpPr>
          <p:spPr>
            <a:xfrm>
              <a:off x="47342" y="171311"/>
              <a:ext cx="6036794" cy="6036794"/>
            </a:xfrm>
            <a:custGeom>
              <a:avLst/>
              <a:gdLst/>
              <a:ahLst/>
              <a:cxnLst/>
              <a:rect l="l" t="t" r="r" b="b"/>
              <a:pathLst>
                <a:path w="6036794" h="6036794">
                  <a:moveTo>
                    <a:pt x="0" y="0"/>
                  </a:moveTo>
                  <a:lnTo>
                    <a:pt x="6036794" y="0"/>
                  </a:lnTo>
                  <a:lnTo>
                    <a:pt x="6036794" y="6036794"/>
                  </a:lnTo>
                  <a:lnTo>
                    <a:pt x="0" y="6036794"/>
                  </a:lnTo>
                  <a:lnTo>
                    <a:pt x="0" y="0"/>
                  </a:lnTo>
                  <a:close/>
                </a:path>
              </a:pathLst>
            </a:custGeom>
            <a:blipFill>
              <a:blip r:embed="rId2">
                <a:alphaModFix amt="65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0" y="0"/>
              <a:ext cx="6131478" cy="6131478"/>
            </a:xfrm>
            <a:custGeom>
              <a:avLst/>
              <a:gdLst/>
              <a:ahLst/>
              <a:cxnLst/>
              <a:rect l="l" t="t" r="r" b="b"/>
              <a:pathLst>
                <a:path w="6131478" h="6131478">
                  <a:moveTo>
                    <a:pt x="0" y="0"/>
                  </a:moveTo>
                  <a:lnTo>
                    <a:pt x="6131478" y="0"/>
                  </a:lnTo>
                  <a:lnTo>
                    <a:pt x="6131478" y="6131478"/>
                  </a:lnTo>
                  <a:lnTo>
                    <a:pt x="0" y="6131478"/>
                  </a:lnTo>
                  <a:lnTo>
                    <a:pt x="0" y="0"/>
                  </a:lnTo>
                  <a:close/>
                </a:path>
              </a:pathLst>
            </a:custGeom>
            <a:blipFill>
              <a:blip r:embed="rId4">
                <a:alphaModFix amt="65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47342" y="171311"/>
              <a:ext cx="6036794" cy="6036794"/>
            </a:xfrm>
            <a:custGeom>
              <a:avLst/>
              <a:gdLst/>
              <a:ahLst/>
              <a:cxnLst/>
              <a:rect l="l" t="t" r="r" b="b"/>
              <a:pathLst>
                <a:path w="6036794" h="6036794">
                  <a:moveTo>
                    <a:pt x="0" y="0"/>
                  </a:moveTo>
                  <a:lnTo>
                    <a:pt x="6036794" y="0"/>
                  </a:lnTo>
                  <a:lnTo>
                    <a:pt x="6036794" y="6036794"/>
                  </a:lnTo>
                  <a:lnTo>
                    <a:pt x="0" y="6036794"/>
                  </a:lnTo>
                  <a:lnTo>
                    <a:pt x="0" y="0"/>
                  </a:lnTo>
                  <a:close/>
                </a:path>
              </a:pathLst>
            </a:custGeom>
            <a:blipFill>
              <a:blip r:embed="rId6">
                <a:alphaModFix amt="65999"/>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6" name="Freeform 6"/>
          <p:cNvSpPr/>
          <p:nvPr/>
        </p:nvSpPr>
        <p:spPr>
          <a:xfrm>
            <a:off x="5923323" y="2781833"/>
            <a:ext cx="6001995" cy="6001995"/>
          </a:xfrm>
          <a:custGeom>
            <a:avLst/>
            <a:gdLst/>
            <a:ahLst/>
            <a:cxnLst/>
            <a:rect l="l" t="t" r="r" b="b"/>
            <a:pathLst>
              <a:path w="6001995" h="6001995">
                <a:moveTo>
                  <a:pt x="0" y="0"/>
                </a:moveTo>
                <a:lnTo>
                  <a:pt x="6001995" y="0"/>
                </a:lnTo>
                <a:lnTo>
                  <a:pt x="6001995" y="6001995"/>
                </a:lnTo>
                <a:lnTo>
                  <a:pt x="0" y="6001995"/>
                </a:lnTo>
                <a:lnTo>
                  <a:pt x="0" y="0"/>
                </a:lnTo>
                <a:close/>
              </a:path>
            </a:pathLst>
          </a:custGeom>
          <a:blipFill>
            <a:blip r:embed="rId8">
              <a:alphaModFix amt="71000"/>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5794901" y="2724430"/>
            <a:ext cx="6258839" cy="6258839"/>
          </a:xfrm>
          <a:custGeom>
            <a:avLst/>
            <a:gdLst/>
            <a:ahLst/>
            <a:cxnLst/>
            <a:rect l="l" t="t" r="r" b="b"/>
            <a:pathLst>
              <a:path w="6258839" h="6258839">
                <a:moveTo>
                  <a:pt x="0" y="0"/>
                </a:moveTo>
                <a:lnTo>
                  <a:pt x="6258840" y="0"/>
                </a:lnTo>
                <a:lnTo>
                  <a:pt x="6258840" y="6258840"/>
                </a:lnTo>
                <a:lnTo>
                  <a:pt x="0" y="6258840"/>
                </a:lnTo>
                <a:lnTo>
                  <a:pt x="0" y="0"/>
                </a:lnTo>
                <a:close/>
              </a:path>
            </a:pathLst>
          </a:custGeom>
          <a:blipFill>
            <a:blip r:embed="rId4">
              <a:alphaModFix amt="5396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5923323" y="2762914"/>
            <a:ext cx="6042200" cy="6042200"/>
          </a:xfrm>
          <a:custGeom>
            <a:avLst/>
            <a:gdLst/>
            <a:ahLst/>
            <a:cxnLst/>
            <a:rect l="l" t="t" r="r" b="b"/>
            <a:pathLst>
              <a:path w="6042200" h="6042200">
                <a:moveTo>
                  <a:pt x="0" y="0"/>
                </a:moveTo>
                <a:lnTo>
                  <a:pt x="6042200" y="0"/>
                </a:lnTo>
                <a:lnTo>
                  <a:pt x="6042200" y="6042200"/>
                </a:lnTo>
                <a:lnTo>
                  <a:pt x="0" y="6042200"/>
                </a:lnTo>
                <a:lnTo>
                  <a:pt x="0" y="0"/>
                </a:lnTo>
                <a:close/>
              </a:path>
            </a:pathLst>
          </a:custGeom>
          <a:blipFill>
            <a:blip r:embed="rId6">
              <a:alphaModFix amt="71000"/>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p:cNvGrpSpPr/>
          <p:nvPr/>
        </p:nvGrpSpPr>
        <p:grpSpPr>
          <a:xfrm>
            <a:off x="-22296" y="-119369"/>
            <a:ext cx="574746" cy="10920495"/>
            <a:chOff x="0" y="0"/>
            <a:chExt cx="151373" cy="2876180"/>
          </a:xfrm>
        </p:grpSpPr>
        <p:sp>
          <p:nvSpPr>
            <p:cNvPr id="10" name="Freeform 10"/>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11" name="TextBox 11"/>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7622201" y="4650261"/>
            <a:ext cx="599572" cy="599572"/>
          </a:xfrm>
          <a:custGeom>
            <a:avLst/>
            <a:gdLst/>
            <a:ahLst/>
            <a:cxnLst/>
            <a:rect l="l" t="t" r="r" b="b"/>
            <a:pathLst>
              <a:path w="599572" h="599572">
                <a:moveTo>
                  <a:pt x="0" y="0"/>
                </a:moveTo>
                <a:lnTo>
                  <a:pt x="599572" y="0"/>
                </a:lnTo>
                <a:lnTo>
                  <a:pt x="599572" y="599572"/>
                </a:lnTo>
                <a:lnTo>
                  <a:pt x="0" y="599572"/>
                </a:lnTo>
                <a:lnTo>
                  <a:pt x="0" y="0"/>
                </a:lnTo>
                <a:close/>
              </a:path>
            </a:pathLst>
          </a:custGeom>
          <a:blipFill>
            <a:blip r:embed="rId10"/>
            <a:stretch>
              <a:fillRect/>
            </a:stretch>
          </a:blipFill>
        </p:spPr>
        <p:txBody>
          <a:bodyPr/>
          <a:lstStyle/>
          <a:p>
            <a:endParaRPr lang="en-US"/>
          </a:p>
        </p:txBody>
      </p:sp>
      <p:sp>
        <p:nvSpPr>
          <p:cNvPr id="13" name="Freeform 13"/>
          <p:cNvSpPr/>
          <p:nvPr/>
        </p:nvSpPr>
        <p:spPr>
          <a:xfrm>
            <a:off x="12582816" y="4650261"/>
            <a:ext cx="599572" cy="678528"/>
          </a:xfrm>
          <a:custGeom>
            <a:avLst/>
            <a:gdLst/>
            <a:ahLst/>
            <a:cxnLst/>
            <a:rect l="l" t="t" r="r" b="b"/>
            <a:pathLst>
              <a:path w="599572" h="678528">
                <a:moveTo>
                  <a:pt x="0" y="0"/>
                </a:moveTo>
                <a:lnTo>
                  <a:pt x="599571" y="0"/>
                </a:lnTo>
                <a:lnTo>
                  <a:pt x="599571" y="678528"/>
                </a:lnTo>
                <a:lnTo>
                  <a:pt x="0" y="678528"/>
                </a:lnTo>
                <a:lnTo>
                  <a:pt x="0" y="0"/>
                </a:lnTo>
                <a:close/>
              </a:path>
            </a:pathLst>
          </a:custGeom>
          <a:blipFill>
            <a:blip r:embed="rId11"/>
            <a:stretch>
              <a:fillRect/>
            </a:stretch>
          </a:blipFill>
        </p:spPr>
        <p:txBody>
          <a:bodyPr/>
          <a:lstStyle/>
          <a:p>
            <a:endParaRPr lang="en-US"/>
          </a:p>
        </p:txBody>
      </p:sp>
      <p:sp>
        <p:nvSpPr>
          <p:cNvPr id="14" name="Freeform 14"/>
          <p:cNvSpPr/>
          <p:nvPr/>
        </p:nvSpPr>
        <p:spPr>
          <a:xfrm>
            <a:off x="10385686" y="4650261"/>
            <a:ext cx="599572" cy="599572"/>
          </a:xfrm>
          <a:custGeom>
            <a:avLst/>
            <a:gdLst/>
            <a:ahLst/>
            <a:cxnLst/>
            <a:rect l="l" t="t" r="r" b="b"/>
            <a:pathLst>
              <a:path w="599572" h="599572">
                <a:moveTo>
                  <a:pt x="0" y="0"/>
                </a:moveTo>
                <a:lnTo>
                  <a:pt x="599572" y="0"/>
                </a:lnTo>
                <a:lnTo>
                  <a:pt x="599572" y="599572"/>
                </a:lnTo>
                <a:lnTo>
                  <a:pt x="0" y="599572"/>
                </a:lnTo>
                <a:lnTo>
                  <a:pt x="0" y="0"/>
                </a:lnTo>
                <a:close/>
              </a:path>
            </a:pathLst>
          </a:custGeom>
          <a:blipFill>
            <a:blip r:embed="rId12"/>
            <a:stretch>
              <a:fillRect/>
            </a:stretch>
          </a:blipFill>
        </p:spPr>
        <p:txBody>
          <a:bodyPr/>
          <a:lstStyle/>
          <a:p>
            <a:endParaRPr lang="en-US"/>
          </a:p>
        </p:txBody>
      </p:sp>
      <p:sp>
        <p:nvSpPr>
          <p:cNvPr id="15" name="Freeform 15"/>
          <p:cNvSpPr/>
          <p:nvPr/>
        </p:nvSpPr>
        <p:spPr>
          <a:xfrm>
            <a:off x="9611769" y="5430660"/>
            <a:ext cx="2050103" cy="846380"/>
          </a:xfrm>
          <a:custGeom>
            <a:avLst/>
            <a:gdLst/>
            <a:ahLst/>
            <a:cxnLst/>
            <a:rect l="l" t="t" r="r" b="b"/>
            <a:pathLst>
              <a:path w="2050103" h="846380">
                <a:moveTo>
                  <a:pt x="0" y="0"/>
                </a:moveTo>
                <a:lnTo>
                  <a:pt x="2050103" y="0"/>
                </a:lnTo>
                <a:lnTo>
                  <a:pt x="2050103" y="846380"/>
                </a:lnTo>
                <a:lnTo>
                  <a:pt x="0" y="846380"/>
                </a:lnTo>
                <a:lnTo>
                  <a:pt x="0" y="0"/>
                </a:lnTo>
                <a:close/>
              </a:path>
            </a:pathLst>
          </a:custGeom>
          <a:blipFill>
            <a:blip r:embed="rId13">
              <a:alphaModFix amt="78000"/>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6" name="Freeform 16"/>
          <p:cNvSpPr/>
          <p:nvPr/>
        </p:nvSpPr>
        <p:spPr>
          <a:xfrm>
            <a:off x="2257316" y="4716221"/>
            <a:ext cx="3004185" cy="1857133"/>
          </a:xfrm>
          <a:custGeom>
            <a:avLst/>
            <a:gdLst/>
            <a:ahLst/>
            <a:cxnLst/>
            <a:rect l="l" t="t" r="r" b="b"/>
            <a:pathLst>
              <a:path w="3004185" h="1857133">
                <a:moveTo>
                  <a:pt x="0" y="0"/>
                </a:moveTo>
                <a:lnTo>
                  <a:pt x="3004185" y="0"/>
                </a:lnTo>
                <a:lnTo>
                  <a:pt x="3004185" y="1857132"/>
                </a:lnTo>
                <a:lnTo>
                  <a:pt x="0" y="185713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7" name="Freeform 17"/>
          <p:cNvSpPr/>
          <p:nvPr/>
        </p:nvSpPr>
        <p:spPr>
          <a:xfrm>
            <a:off x="3685808" y="6573353"/>
            <a:ext cx="2701834" cy="797042"/>
          </a:xfrm>
          <a:custGeom>
            <a:avLst/>
            <a:gdLst/>
            <a:ahLst/>
            <a:cxnLst/>
            <a:rect l="l" t="t" r="r" b="b"/>
            <a:pathLst>
              <a:path w="2701834" h="797042">
                <a:moveTo>
                  <a:pt x="0" y="0"/>
                </a:moveTo>
                <a:lnTo>
                  <a:pt x="2701834" y="0"/>
                </a:lnTo>
                <a:lnTo>
                  <a:pt x="2701834" y="797043"/>
                </a:lnTo>
                <a:lnTo>
                  <a:pt x="0" y="797043"/>
                </a:lnTo>
                <a:lnTo>
                  <a:pt x="0" y="0"/>
                </a:lnTo>
                <a:close/>
              </a:path>
            </a:pathLst>
          </a:custGeom>
          <a:blipFill>
            <a:blip r:embed="rId17">
              <a:extLst>
                <a:ext uri="{96DAC541-7B7A-43D3-8B79-37D633B846F1}">
                  <asvg:svgBlip xmlns:asvg="http://schemas.microsoft.com/office/drawing/2016/SVG/main" r:embed="rId18"/>
                </a:ext>
              </a:extLst>
            </a:blip>
            <a:stretch>
              <a:fillRect t="-205919" r="-97812"/>
            </a:stretch>
          </a:blipFill>
        </p:spPr>
        <p:txBody>
          <a:bodyPr/>
          <a:lstStyle/>
          <a:p>
            <a:endParaRPr lang="en-US"/>
          </a:p>
        </p:txBody>
      </p:sp>
      <p:sp>
        <p:nvSpPr>
          <p:cNvPr id="18" name="TextBox 18"/>
          <p:cNvSpPr txBox="1"/>
          <p:nvPr/>
        </p:nvSpPr>
        <p:spPr>
          <a:xfrm>
            <a:off x="11348256" y="5436167"/>
            <a:ext cx="3068691" cy="1158202"/>
          </a:xfrm>
          <a:prstGeom prst="rect">
            <a:avLst/>
          </a:prstGeom>
        </p:spPr>
        <p:txBody>
          <a:bodyPr lIns="0" tIns="0" rIns="0" bIns="0" rtlCol="0" anchor="t">
            <a:spAutoFit/>
          </a:bodyPr>
          <a:lstStyle/>
          <a:p>
            <a:pPr algn="ctr">
              <a:lnSpc>
                <a:spcPts val="3083"/>
              </a:lnSpc>
            </a:pPr>
            <a:r>
              <a:rPr lang="en-US" sz="2202">
                <a:solidFill>
                  <a:srgbClr val="000000"/>
                </a:solidFill>
                <a:latin typeface="Aileron"/>
                <a:ea typeface="Aileron"/>
                <a:cs typeface="Aileron"/>
                <a:sym typeface="Aileron"/>
              </a:rPr>
              <a:t>Some</a:t>
            </a:r>
          </a:p>
          <a:p>
            <a:pPr algn="ctr">
              <a:lnSpc>
                <a:spcPts val="3083"/>
              </a:lnSpc>
            </a:pPr>
            <a:r>
              <a:rPr lang="en-US" sz="2202">
                <a:solidFill>
                  <a:srgbClr val="000000"/>
                </a:solidFill>
                <a:latin typeface="Aileron"/>
                <a:ea typeface="Aileron"/>
                <a:cs typeface="Aileron"/>
                <a:sym typeface="Aileron"/>
              </a:rPr>
              <a:t>501(c)(3)</a:t>
            </a:r>
          </a:p>
          <a:p>
            <a:pPr algn="ctr">
              <a:lnSpc>
                <a:spcPts val="3083"/>
              </a:lnSpc>
            </a:pPr>
            <a:r>
              <a:rPr lang="en-US" sz="2202">
                <a:solidFill>
                  <a:srgbClr val="000000"/>
                </a:solidFill>
                <a:latin typeface="Aileron"/>
                <a:ea typeface="Aileron"/>
                <a:cs typeface="Aileron"/>
                <a:sym typeface="Aileron"/>
              </a:rPr>
              <a:t>Organizations</a:t>
            </a:r>
          </a:p>
        </p:txBody>
      </p:sp>
      <p:sp>
        <p:nvSpPr>
          <p:cNvPr id="19" name="TextBox 19"/>
          <p:cNvSpPr txBox="1"/>
          <p:nvPr/>
        </p:nvSpPr>
        <p:spPr>
          <a:xfrm>
            <a:off x="9611769" y="5436167"/>
            <a:ext cx="1992679" cy="754231"/>
          </a:xfrm>
          <a:prstGeom prst="rect">
            <a:avLst/>
          </a:prstGeom>
        </p:spPr>
        <p:txBody>
          <a:bodyPr lIns="0" tIns="0" rIns="0" bIns="0" rtlCol="0" anchor="t">
            <a:spAutoFit/>
          </a:bodyPr>
          <a:lstStyle/>
          <a:p>
            <a:pPr algn="ctr">
              <a:lnSpc>
                <a:spcPts val="3083"/>
              </a:lnSpc>
            </a:pPr>
            <a:r>
              <a:rPr lang="en-US" sz="2202">
                <a:solidFill>
                  <a:srgbClr val="000000"/>
                </a:solidFill>
                <a:latin typeface="Aileron"/>
                <a:ea typeface="Aileron"/>
                <a:cs typeface="Aileron"/>
                <a:sym typeface="Aileron"/>
              </a:rPr>
              <a:t>Most 501(c)(3) Organizations</a:t>
            </a:r>
          </a:p>
        </p:txBody>
      </p:sp>
      <p:sp>
        <p:nvSpPr>
          <p:cNvPr id="20" name="TextBox 20"/>
          <p:cNvSpPr txBox="1"/>
          <p:nvPr/>
        </p:nvSpPr>
        <p:spPr>
          <a:xfrm>
            <a:off x="10532893" y="654149"/>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21" name="TextBox 21"/>
          <p:cNvSpPr txBox="1"/>
          <p:nvPr/>
        </p:nvSpPr>
        <p:spPr>
          <a:xfrm>
            <a:off x="1371600" y="1133475"/>
            <a:ext cx="8734324" cy="730250"/>
          </a:xfrm>
          <a:prstGeom prst="rect">
            <a:avLst/>
          </a:prstGeom>
        </p:spPr>
        <p:txBody>
          <a:bodyPr wrap="square" lIns="0" tIns="0" rIns="0" bIns="0" rtlCol="0" anchor="t">
            <a:spAutoFit/>
          </a:bodyPr>
          <a:lstStyle/>
          <a:p>
            <a:pPr algn="l">
              <a:lnSpc>
                <a:spcPts val="5499"/>
              </a:lnSpc>
            </a:pPr>
            <a:r>
              <a:rPr lang="en-US" sz="5499">
                <a:solidFill>
                  <a:srgbClr val="000000"/>
                </a:solidFill>
                <a:latin typeface="Archivo Black"/>
                <a:ea typeface="Archivo Black"/>
                <a:cs typeface="Archivo Black"/>
                <a:sym typeface="Archivo Black"/>
              </a:rPr>
              <a:t>Gifts: Member is Donor</a:t>
            </a:r>
          </a:p>
        </p:txBody>
      </p:sp>
      <p:sp>
        <p:nvSpPr>
          <p:cNvPr id="22" name="TextBox 22"/>
          <p:cNvSpPr txBox="1"/>
          <p:nvPr/>
        </p:nvSpPr>
        <p:spPr>
          <a:xfrm>
            <a:off x="1371600" y="1709520"/>
            <a:ext cx="10801896" cy="1031051"/>
          </a:xfrm>
          <a:prstGeom prst="rect">
            <a:avLst/>
          </a:prstGeom>
        </p:spPr>
        <p:txBody>
          <a:bodyPr wrap="square" lIns="0" tIns="0" rIns="0" bIns="0" rtlCol="0" anchor="t">
            <a:spAutoFit/>
          </a:bodyPr>
          <a:lstStyle/>
          <a:p>
            <a:pPr algn="l">
              <a:lnSpc>
                <a:spcPts val="4200"/>
              </a:lnSpc>
            </a:pPr>
            <a:r>
              <a:rPr lang="en-US" sz="3000">
                <a:solidFill>
                  <a:srgbClr val="000000"/>
                </a:solidFill>
                <a:latin typeface="Aileron"/>
                <a:ea typeface="Aileron"/>
                <a:cs typeface="Aileron"/>
                <a:sym typeface="Aileron"/>
              </a:rPr>
              <a:t>How 1-19-29.1(A) regulates donations of campaign contributions</a:t>
            </a:r>
          </a:p>
        </p:txBody>
      </p:sp>
      <p:sp>
        <p:nvSpPr>
          <p:cNvPr id="23" name="Freeform 23"/>
          <p:cNvSpPr/>
          <p:nvPr/>
        </p:nvSpPr>
        <p:spPr>
          <a:xfrm>
            <a:off x="11226517" y="7803272"/>
            <a:ext cx="2224696" cy="1179997"/>
          </a:xfrm>
          <a:custGeom>
            <a:avLst/>
            <a:gdLst/>
            <a:ahLst/>
            <a:cxnLst/>
            <a:rect l="l" t="t" r="r" b="b"/>
            <a:pathLst>
              <a:path w="2224696" h="1179997">
                <a:moveTo>
                  <a:pt x="0" y="0"/>
                </a:moveTo>
                <a:lnTo>
                  <a:pt x="2224695" y="0"/>
                </a:lnTo>
                <a:lnTo>
                  <a:pt x="2224695" y="1179998"/>
                </a:lnTo>
                <a:lnTo>
                  <a:pt x="0" y="1179998"/>
                </a:lnTo>
                <a:lnTo>
                  <a:pt x="0" y="0"/>
                </a:lnTo>
                <a:close/>
              </a:path>
            </a:pathLst>
          </a:custGeom>
          <a:blipFill>
            <a:blip r:embed="rId17">
              <a:extLst>
                <a:ext uri="{96DAC541-7B7A-43D3-8B79-37D633B846F1}">
                  <asvg:svgBlip xmlns:asvg="http://schemas.microsoft.com/office/drawing/2016/SVG/main" r:embed="rId18"/>
                </a:ext>
              </a:extLst>
            </a:blip>
            <a:stretch>
              <a:fillRect t="-106636" r="-140238"/>
            </a:stretch>
          </a:blipFill>
        </p:spPr>
        <p:txBody>
          <a:bodyPr/>
          <a:lstStyle/>
          <a:p>
            <a:endParaRPr lang="en-US"/>
          </a:p>
        </p:txBody>
      </p:sp>
      <p:sp>
        <p:nvSpPr>
          <p:cNvPr id="24" name="Freeform 24"/>
          <p:cNvSpPr/>
          <p:nvPr/>
        </p:nvSpPr>
        <p:spPr>
          <a:xfrm>
            <a:off x="11136782" y="3113526"/>
            <a:ext cx="2404165" cy="1381082"/>
          </a:xfrm>
          <a:custGeom>
            <a:avLst/>
            <a:gdLst/>
            <a:ahLst/>
            <a:cxnLst/>
            <a:rect l="l" t="t" r="r" b="b"/>
            <a:pathLst>
              <a:path w="2404165" h="1381082">
                <a:moveTo>
                  <a:pt x="0" y="0"/>
                </a:moveTo>
                <a:lnTo>
                  <a:pt x="2404165" y="0"/>
                </a:lnTo>
                <a:lnTo>
                  <a:pt x="2404165" y="1381082"/>
                </a:lnTo>
                <a:lnTo>
                  <a:pt x="0" y="1381082"/>
                </a:lnTo>
                <a:lnTo>
                  <a:pt x="0" y="0"/>
                </a:lnTo>
                <a:close/>
              </a:path>
            </a:pathLst>
          </a:custGeom>
          <a:blipFill>
            <a:blip r:embed="rId17">
              <a:extLst>
                <a:ext uri="{96DAC541-7B7A-43D3-8B79-37D633B846F1}">
                  <asvg:svgBlip xmlns:asvg="http://schemas.microsoft.com/office/drawing/2016/SVG/main" r:embed="rId18"/>
                </a:ext>
              </a:extLst>
            </a:blip>
            <a:stretch>
              <a:fillRect l="-708" r="-121596" b="-76550"/>
            </a:stretch>
          </a:blipFill>
        </p:spPr>
        <p:txBody>
          <a:bodyPr/>
          <a:lstStyle/>
          <a:p>
            <a:endParaRPr lang="en-US"/>
          </a:p>
        </p:txBody>
      </p:sp>
      <p:sp>
        <p:nvSpPr>
          <p:cNvPr id="25" name="TextBox 25"/>
          <p:cNvSpPr txBox="1"/>
          <p:nvPr/>
        </p:nvSpPr>
        <p:spPr>
          <a:xfrm>
            <a:off x="2530009" y="4798366"/>
            <a:ext cx="2506716" cy="1654742"/>
          </a:xfrm>
          <a:prstGeom prst="rect">
            <a:avLst/>
          </a:prstGeom>
        </p:spPr>
        <p:txBody>
          <a:bodyPr lIns="0" tIns="0" rIns="0" bIns="0" rtlCol="0" anchor="t">
            <a:spAutoFit/>
          </a:bodyPr>
          <a:lstStyle/>
          <a:p>
            <a:pPr algn="ctr">
              <a:lnSpc>
                <a:spcPts val="2243"/>
              </a:lnSpc>
            </a:pPr>
            <a:r>
              <a:rPr lang="en-US" sz="1602">
                <a:solidFill>
                  <a:srgbClr val="000000"/>
                </a:solidFill>
                <a:latin typeface="Aileron"/>
                <a:ea typeface="Aileron"/>
                <a:cs typeface="Aileron"/>
                <a:sym typeface="Aileron"/>
              </a:rPr>
              <a:t>E.g. St. John’s Cathedral (Churches); Veterans Affairs Hospital (Publicly funded hospital); Smithsonian Institution (Publicly funded museum)</a:t>
            </a:r>
          </a:p>
        </p:txBody>
      </p:sp>
      <p:sp>
        <p:nvSpPr>
          <p:cNvPr id="26" name="Freeform 26"/>
          <p:cNvSpPr/>
          <p:nvPr/>
        </p:nvSpPr>
        <p:spPr>
          <a:xfrm>
            <a:off x="13451212" y="1863725"/>
            <a:ext cx="3004185" cy="1857133"/>
          </a:xfrm>
          <a:custGeom>
            <a:avLst/>
            <a:gdLst/>
            <a:ahLst/>
            <a:cxnLst/>
            <a:rect l="l" t="t" r="r" b="b"/>
            <a:pathLst>
              <a:path w="3004185" h="1857133">
                <a:moveTo>
                  <a:pt x="0" y="0"/>
                </a:moveTo>
                <a:lnTo>
                  <a:pt x="3004185" y="0"/>
                </a:lnTo>
                <a:lnTo>
                  <a:pt x="3004185" y="1857132"/>
                </a:lnTo>
                <a:lnTo>
                  <a:pt x="0" y="185713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7" name="TextBox 27"/>
          <p:cNvSpPr txBox="1"/>
          <p:nvPr/>
        </p:nvSpPr>
        <p:spPr>
          <a:xfrm>
            <a:off x="13680917" y="1975357"/>
            <a:ext cx="2506716" cy="1981767"/>
          </a:xfrm>
          <a:prstGeom prst="rect">
            <a:avLst/>
          </a:prstGeom>
        </p:spPr>
        <p:txBody>
          <a:bodyPr lIns="0" tIns="0" rIns="0" bIns="0" rtlCol="0" anchor="t">
            <a:spAutoFit/>
          </a:bodyPr>
          <a:lstStyle/>
          <a:p>
            <a:pPr algn="ctr">
              <a:lnSpc>
                <a:spcPts val="2103"/>
              </a:lnSpc>
            </a:pPr>
            <a:r>
              <a:rPr lang="en-US" sz="1502">
                <a:solidFill>
                  <a:srgbClr val="000000"/>
                </a:solidFill>
                <a:latin typeface="Aileron"/>
                <a:ea typeface="Aileron"/>
                <a:cs typeface="Aileron"/>
                <a:sym typeface="Aileron"/>
              </a:rPr>
              <a:t>E.g. American Red Cross (Public charity); St. John’s University (Private university); University of New Mexico (Public university); Mayo Clinic (Nonprofit hospital)</a:t>
            </a:r>
          </a:p>
          <a:p>
            <a:pPr algn="ctr">
              <a:lnSpc>
                <a:spcPts val="3083"/>
              </a:lnSpc>
            </a:pPr>
            <a:endParaRPr lang="en-US" sz="1502">
              <a:solidFill>
                <a:srgbClr val="000000"/>
              </a:solidFill>
              <a:latin typeface="Aileron"/>
              <a:ea typeface="Aileron"/>
              <a:cs typeface="Aileron"/>
              <a:sym typeface="Aileron"/>
            </a:endParaRPr>
          </a:p>
        </p:txBody>
      </p:sp>
      <p:sp>
        <p:nvSpPr>
          <p:cNvPr id="28" name="Freeform 28"/>
          <p:cNvSpPr/>
          <p:nvPr/>
        </p:nvSpPr>
        <p:spPr>
          <a:xfrm>
            <a:off x="13433560" y="8057298"/>
            <a:ext cx="3004577" cy="1857375"/>
          </a:xfrm>
          <a:custGeom>
            <a:avLst/>
            <a:gdLst/>
            <a:ahLst/>
            <a:cxnLst/>
            <a:rect l="l" t="t" r="r" b="b"/>
            <a:pathLst>
              <a:path w="3004577" h="1857375">
                <a:moveTo>
                  <a:pt x="0" y="0"/>
                </a:moveTo>
                <a:lnTo>
                  <a:pt x="3004577" y="0"/>
                </a:lnTo>
                <a:lnTo>
                  <a:pt x="3004577" y="1857375"/>
                </a:lnTo>
                <a:lnTo>
                  <a:pt x="0" y="1857375"/>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29" name="TextBox 29"/>
          <p:cNvSpPr txBox="1"/>
          <p:nvPr/>
        </p:nvSpPr>
        <p:spPr>
          <a:xfrm>
            <a:off x="13433560" y="8147635"/>
            <a:ext cx="2969927" cy="1951625"/>
          </a:xfrm>
          <a:prstGeom prst="rect">
            <a:avLst/>
          </a:prstGeom>
        </p:spPr>
        <p:txBody>
          <a:bodyPr wrap="square" lIns="0" tIns="0" rIns="0" bIns="0" rtlCol="0" anchor="t">
            <a:spAutoFit/>
          </a:bodyPr>
          <a:lstStyle/>
          <a:p>
            <a:pPr algn="ctr">
              <a:lnSpc>
                <a:spcPts val="2243"/>
              </a:lnSpc>
            </a:pPr>
            <a:r>
              <a:rPr lang="en-US" sz="1602">
                <a:solidFill>
                  <a:srgbClr val="000000"/>
                </a:solidFill>
                <a:latin typeface="Aileron"/>
                <a:ea typeface="Aileron"/>
                <a:cs typeface="Aileron"/>
                <a:sym typeface="Aileron"/>
              </a:rPr>
              <a:t>E.g. Gates Foundation (Private foundation); PNM Foundation (Corporate foundation); St. Jude Childrens Research Hospital; Rocky Mountain Corporation for Public Broadcasting</a:t>
            </a:r>
          </a:p>
          <a:p>
            <a:pPr algn="ctr">
              <a:lnSpc>
                <a:spcPts val="2243"/>
              </a:lnSpc>
            </a:pPr>
            <a:endParaRPr lang="en-US" sz="1602">
              <a:solidFill>
                <a:srgbClr val="000000"/>
              </a:solidFill>
              <a:latin typeface="Aileron"/>
              <a:ea typeface="Aileron"/>
              <a:cs typeface="Aileron"/>
              <a:sym typeface="Aileron"/>
            </a:endParaRPr>
          </a:p>
        </p:txBody>
      </p:sp>
      <p:sp>
        <p:nvSpPr>
          <p:cNvPr id="30" name="TextBox 30"/>
          <p:cNvSpPr txBox="1"/>
          <p:nvPr/>
        </p:nvSpPr>
        <p:spPr>
          <a:xfrm>
            <a:off x="9873856" y="2399151"/>
            <a:ext cx="3515902" cy="533400"/>
          </a:xfrm>
          <a:prstGeom prst="rect">
            <a:avLst/>
          </a:prstGeom>
        </p:spPr>
        <p:txBody>
          <a:bodyPr lIns="0" tIns="0" rIns="0" bIns="0" rtlCol="0" anchor="t">
            <a:spAutoFit/>
          </a:bodyPr>
          <a:lstStyle/>
          <a:p>
            <a:pPr algn="r">
              <a:lnSpc>
                <a:spcPts val="2100"/>
              </a:lnSpc>
              <a:spcBef>
                <a:spcPct val="0"/>
              </a:spcBef>
            </a:pPr>
            <a:r>
              <a:rPr lang="en-US" sz="1500">
                <a:solidFill>
                  <a:srgbClr val="000000"/>
                </a:solidFill>
                <a:latin typeface="Aileron"/>
                <a:ea typeface="Aileron"/>
                <a:cs typeface="Aileron"/>
                <a:sym typeface="Aileron"/>
              </a:rPr>
              <a:t>Organizations that qualify under both Section 170(b)(1)(A) and 501(c)(3)</a:t>
            </a:r>
          </a:p>
        </p:txBody>
      </p:sp>
      <p:sp>
        <p:nvSpPr>
          <p:cNvPr id="31" name="TextBox 31"/>
          <p:cNvSpPr txBox="1"/>
          <p:nvPr/>
        </p:nvSpPr>
        <p:spPr>
          <a:xfrm>
            <a:off x="3038840" y="7513271"/>
            <a:ext cx="3348802" cy="533400"/>
          </a:xfrm>
          <a:prstGeom prst="rect">
            <a:avLst/>
          </a:prstGeom>
        </p:spPr>
        <p:txBody>
          <a:bodyPr lIns="0" tIns="0" rIns="0" bIns="0" rtlCol="0" anchor="t">
            <a:spAutoFit/>
          </a:bodyPr>
          <a:lstStyle/>
          <a:p>
            <a:pPr algn="r">
              <a:lnSpc>
                <a:spcPts val="2100"/>
              </a:lnSpc>
              <a:spcBef>
                <a:spcPct val="0"/>
              </a:spcBef>
            </a:pPr>
            <a:r>
              <a:rPr lang="en-US" sz="1500">
                <a:solidFill>
                  <a:srgbClr val="000000"/>
                </a:solidFill>
                <a:latin typeface="Aileron"/>
                <a:ea typeface="Aileron"/>
                <a:cs typeface="Aileron"/>
                <a:sym typeface="Aileron"/>
              </a:rPr>
              <a:t>Organizations that qualify under Section 170(b)(1)(A) but not 501(c)(3)</a:t>
            </a:r>
          </a:p>
        </p:txBody>
      </p:sp>
      <p:sp>
        <p:nvSpPr>
          <p:cNvPr id="32" name="TextBox 32"/>
          <p:cNvSpPr txBox="1"/>
          <p:nvPr/>
        </p:nvSpPr>
        <p:spPr>
          <a:xfrm>
            <a:off x="9819139" y="9126145"/>
            <a:ext cx="3570618" cy="533400"/>
          </a:xfrm>
          <a:prstGeom prst="rect">
            <a:avLst/>
          </a:prstGeom>
        </p:spPr>
        <p:txBody>
          <a:bodyPr lIns="0" tIns="0" rIns="0" bIns="0" rtlCol="0" anchor="t">
            <a:spAutoFit/>
          </a:bodyPr>
          <a:lstStyle/>
          <a:p>
            <a:pPr algn="r">
              <a:lnSpc>
                <a:spcPts val="2100"/>
              </a:lnSpc>
              <a:spcBef>
                <a:spcPct val="0"/>
              </a:spcBef>
            </a:pPr>
            <a:r>
              <a:rPr lang="en-US" sz="1500">
                <a:solidFill>
                  <a:srgbClr val="000000"/>
                </a:solidFill>
                <a:latin typeface="Aileron"/>
                <a:ea typeface="Aileron"/>
                <a:cs typeface="Aileron"/>
                <a:sym typeface="Aileron"/>
              </a:rPr>
              <a:t>Organizations that qualify under 501(c)(3) but not Section 170(b)(1)(A) </a:t>
            </a:r>
          </a:p>
        </p:txBody>
      </p:sp>
      <p:sp>
        <p:nvSpPr>
          <p:cNvPr id="33" name="TextBox 33"/>
          <p:cNvSpPr txBox="1"/>
          <p:nvPr/>
        </p:nvSpPr>
        <p:spPr>
          <a:xfrm>
            <a:off x="6227709" y="5436167"/>
            <a:ext cx="3068691" cy="754231"/>
          </a:xfrm>
          <a:prstGeom prst="rect">
            <a:avLst/>
          </a:prstGeom>
        </p:spPr>
        <p:txBody>
          <a:bodyPr lIns="0" tIns="0" rIns="0" bIns="0" rtlCol="0" anchor="t">
            <a:spAutoFit/>
          </a:bodyPr>
          <a:lstStyle/>
          <a:p>
            <a:pPr algn="ctr">
              <a:lnSpc>
                <a:spcPts val="3083"/>
              </a:lnSpc>
            </a:pPr>
            <a:r>
              <a:rPr lang="en-US" sz="2202">
                <a:solidFill>
                  <a:srgbClr val="000000"/>
                </a:solidFill>
                <a:latin typeface="Aileron"/>
                <a:ea typeface="Aileron"/>
                <a:cs typeface="Aileron"/>
                <a:sym typeface="Aileron"/>
              </a:rPr>
              <a:t>26 U.S.C. § 170(b)(1)(A)</a:t>
            </a:r>
          </a:p>
          <a:p>
            <a:pPr algn="ctr">
              <a:lnSpc>
                <a:spcPts val="3083"/>
              </a:lnSpc>
            </a:pPr>
            <a:r>
              <a:rPr lang="en-US" sz="2202">
                <a:solidFill>
                  <a:srgbClr val="000000"/>
                </a:solidFill>
                <a:latin typeface="Aileron"/>
                <a:ea typeface="Aileron"/>
                <a:cs typeface="Aileron"/>
                <a:sym typeface="Aileron"/>
              </a:rPr>
              <a:t>Organizations</a:t>
            </a:r>
          </a:p>
        </p:txBody>
      </p:sp>
      <p:sp>
        <p:nvSpPr>
          <p:cNvPr id="34" name="TextBox 34"/>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grpSp>
        <p:nvGrpSpPr>
          <p:cNvPr id="35" name="Group 4">
            <a:extLst>
              <a:ext uri="{FF2B5EF4-FFF2-40B4-BE49-F238E27FC236}">
                <a16:creationId xmlns:a16="http://schemas.microsoft.com/office/drawing/2014/main" id="{BD774941-B2B1-312C-970E-5632CF9CA6C0}"/>
              </a:ext>
            </a:extLst>
          </p:cNvPr>
          <p:cNvGrpSpPr/>
          <p:nvPr/>
        </p:nvGrpSpPr>
        <p:grpSpPr>
          <a:xfrm>
            <a:off x="-53102" y="-251873"/>
            <a:ext cx="1081802" cy="10920495"/>
            <a:chOff x="0" y="0"/>
            <a:chExt cx="151373" cy="2876180"/>
          </a:xfrm>
        </p:grpSpPr>
        <p:sp>
          <p:nvSpPr>
            <p:cNvPr id="36" name="Freeform 5">
              <a:extLst>
                <a:ext uri="{FF2B5EF4-FFF2-40B4-BE49-F238E27FC236}">
                  <a16:creationId xmlns:a16="http://schemas.microsoft.com/office/drawing/2014/main" id="{2853205E-96FA-D9B3-B161-079D7B9AB47E}"/>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37" name="TextBox 6">
              <a:extLst>
                <a:ext uri="{FF2B5EF4-FFF2-40B4-BE49-F238E27FC236}">
                  <a16:creationId xmlns:a16="http://schemas.microsoft.com/office/drawing/2014/main" id="{826C7312-95E8-6582-73BD-E50BBF8E2215}"/>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48133" y="3476326"/>
            <a:ext cx="5219364" cy="5284592"/>
            <a:chOff x="0" y="0"/>
            <a:chExt cx="6959152" cy="7046122"/>
          </a:xfrm>
        </p:grpSpPr>
        <p:sp>
          <p:nvSpPr>
            <p:cNvPr id="3" name="Freeform 3"/>
            <p:cNvSpPr/>
            <p:nvPr/>
          </p:nvSpPr>
          <p:spPr>
            <a:xfrm>
              <a:off x="53733" y="194436"/>
              <a:ext cx="6851686" cy="6851686"/>
            </a:xfrm>
            <a:custGeom>
              <a:avLst/>
              <a:gdLst/>
              <a:ahLst/>
              <a:cxnLst/>
              <a:rect l="l" t="t" r="r" b="b"/>
              <a:pathLst>
                <a:path w="6851686" h="6851686">
                  <a:moveTo>
                    <a:pt x="0" y="0"/>
                  </a:moveTo>
                  <a:lnTo>
                    <a:pt x="6851686" y="0"/>
                  </a:lnTo>
                  <a:lnTo>
                    <a:pt x="6851686" y="6851686"/>
                  </a:lnTo>
                  <a:lnTo>
                    <a:pt x="0" y="6851686"/>
                  </a:lnTo>
                  <a:lnTo>
                    <a:pt x="0" y="0"/>
                  </a:lnTo>
                  <a:close/>
                </a:path>
              </a:pathLst>
            </a:custGeom>
            <a:blipFill>
              <a:blip r:embed="rId2">
                <a:alphaModFix amt="65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0" y="0"/>
              <a:ext cx="6959152" cy="6959152"/>
            </a:xfrm>
            <a:custGeom>
              <a:avLst/>
              <a:gdLst/>
              <a:ahLst/>
              <a:cxnLst/>
              <a:rect l="l" t="t" r="r" b="b"/>
              <a:pathLst>
                <a:path w="6959152" h="6959152">
                  <a:moveTo>
                    <a:pt x="0" y="0"/>
                  </a:moveTo>
                  <a:lnTo>
                    <a:pt x="6959152" y="0"/>
                  </a:lnTo>
                  <a:lnTo>
                    <a:pt x="6959152" y="6959152"/>
                  </a:lnTo>
                  <a:lnTo>
                    <a:pt x="0" y="6959152"/>
                  </a:lnTo>
                  <a:lnTo>
                    <a:pt x="0" y="0"/>
                  </a:lnTo>
                  <a:close/>
                </a:path>
              </a:pathLst>
            </a:custGeom>
            <a:blipFill>
              <a:blip r:embed="rId4">
                <a:alphaModFix amt="65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53733" y="194436"/>
              <a:ext cx="6851686" cy="6851686"/>
            </a:xfrm>
            <a:custGeom>
              <a:avLst/>
              <a:gdLst/>
              <a:ahLst/>
              <a:cxnLst/>
              <a:rect l="l" t="t" r="r" b="b"/>
              <a:pathLst>
                <a:path w="6851686" h="6851686">
                  <a:moveTo>
                    <a:pt x="0" y="0"/>
                  </a:moveTo>
                  <a:lnTo>
                    <a:pt x="6851686" y="0"/>
                  </a:lnTo>
                  <a:lnTo>
                    <a:pt x="6851686" y="6851686"/>
                  </a:lnTo>
                  <a:lnTo>
                    <a:pt x="0" y="6851686"/>
                  </a:lnTo>
                  <a:lnTo>
                    <a:pt x="0" y="0"/>
                  </a:lnTo>
                  <a:close/>
                </a:path>
              </a:pathLst>
            </a:custGeom>
            <a:blipFill>
              <a:blip r:embed="rId6">
                <a:alphaModFix amt="65999"/>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6" name="Freeform 6"/>
          <p:cNvSpPr/>
          <p:nvPr/>
        </p:nvSpPr>
        <p:spPr>
          <a:xfrm>
            <a:off x="2642038" y="2631921"/>
            <a:ext cx="6812190" cy="6812190"/>
          </a:xfrm>
          <a:custGeom>
            <a:avLst/>
            <a:gdLst/>
            <a:ahLst/>
            <a:cxnLst/>
            <a:rect l="l" t="t" r="r" b="b"/>
            <a:pathLst>
              <a:path w="6812190" h="6812190">
                <a:moveTo>
                  <a:pt x="0" y="0"/>
                </a:moveTo>
                <a:lnTo>
                  <a:pt x="6812190" y="0"/>
                </a:lnTo>
                <a:lnTo>
                  <a:pt x="6812190" y="6812191"/>
                </a:lnTo>
                <a:lnTo>
                  <a:pt x="0" y="6812191"/>
                </a:lnTo>
                <a:lnTo>
                  <a:pt x="0" y="0"/>
                </a:lnTo>
                <a:close/>
              </a:path>
            </a:pathLst>
          </a:custGeom>
          <a:blipFill>
            <a:blip r:embed="rId8">
              <a:alphaModFix amt="71000"/>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2496280" y="2566769"/>
            <a:ext cx="7103706" cy="7103706"/>
          </a:xfrm>
          <a:custGeom>
            <a:avLst/>
            <a:gdLst/>
            <a:ahLst/>
            <a:cxnLst/>
            <a:rect l="l" t="t" r="r" b="b"/>
            <a:pathLst>
              <a:path w="7103706" h="7103706">
                <a:moveTo>
                  <a:pt x="0" y="0"/>
                </a:moveTo>
                <a:lnTo>
                  <a:pt x="7103706" y="0"/>
                </a:lnTo>
                <a:lnTo>
                  <a:pt x="7103706" y="7103706"/>
                </a:lnTo>
                <a:lnTo>
                  <a:pt x="0" y="7103706"/>
                </a:lnTo>
                <a:lnTo>
                  <a:pt x="0" y="0"/>
                </a:lnTo>
                <a:close/>
              </a:path>
            </a:pathLst>
          </a:custGeom>
          <a:blipFill>
            <a:blip r:embed="rId4">
              <a:alphaModFix amt="53960"/>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2642038" y="2610448"/>
            <a:ext cx="6857822" cy="6857822"/>
          </a:xfrm>
          <a:custGeom>
            <a:avLst/>
            <a:gdLst/>
            <a:ahLst/>
            <a:cxnLst/>
            <a:rect l="l" t="t" r="r" b="b"/>
            <a:pathLst>
              <a:path w="6857822" h="6857822">
                <a:moveTo>
                  <a:pt x="0" y="0"/>
                </a:moveTo>
                <a:lnTo>
                  <a:pt x="6857822" y="0"/>
                </a:lnTo>
                <a:lnTo>
                  <a:pt x="6857822" y="6857822"/>
                </a:lnTo>
                <a:lnTo>
                  <a:pt x="0" y="6857822"/>
                </a:lnTo>
                <a:lnTo>
                  <a:pt x="0" y="0"/>
                </a:lnTo>
                <a:close/>
              </a:path>
            </a:pathLst>
          </a:custGeom>
          <a:blipFill>
            <a:blip r:embed="rId6">
              <a:alphaModFix amt="71000"/>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9" name="Group 9"/>
          <p:cNvGrpSpPr/>
          <p:nvPr/>
        </p:nvGrpSpPr>
        <p:grpSpPr>
          <a:xfrm>
            <a:off x="12809727" y="7045109"/>
            <a:ext cx="2661917" cy="2695183"/>
            <a:chOff x="0" y="0"/>
            <a:chExt cx="3549222" cy="3593578"/>
          </a:xfrm>
        </p:grpSpPr>
        <p:sp>
          <p:nvSpPr>
            <p:cNvPr id="10" name="Freeform 10"/>
            <p:cNvSpPr/>
            <p:nvPr/>
          </p:nvSpPr>
          <p:spPr>
            <a:xfrm>
              <a:off x="27404" y="99164"/>
              <a:ext cx="3494414" cy="3494414"/>
            </a:xfrm>
            <a:custGeom>
              <a:avLst/>
              <a:gdLst/>
              <a:ahLst/>
              <a:cxnLst/>
              <a:rect l="l" t="t" r="r" b="b"/>
              <a:pathLst>
                <a:path w="3494414" h="3494414">
                  <a:moveTo>
                    <a:pt x="0" y="0"/>
                  </a:moveTo>
                  <a:lnTo>
                    <a:pt x="3494414" y="0"/>
                  </a:lnTo>
                  <a:lnTo>
                    <a:pt x="3494414" y="3494414"/>
                  </a:lnTo>
                  <a:lnTo>
                    <a:pt x="0" y="3494414"/>
                  </a:lnTo>
                  <a:lnTo>
                    <a:pt x="0" y="0"/>
                  </a:lnTo>
                  <a:close/>
                </a:path>
              </a:pathLst>
            </a:custGeom>
            <a:blipFill>
              <a:blip r:embed="rId2">
                <a:alphaModFix amt="65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0" y="0"/>
              <a:ext cx="3549222" cy="3549222"/>
            </a:xfrm>
            <a:custGeom>
              <a:avLst/>
              <a:gdLst/>
              <a:ahLst/>
              <a:cxnLst/>
              <a:rect l="l" t="t" r="r" b="b"/>
              <a:pathLst>
                <a:path w="3549222" h="3549222">
                  <a:moveTo>
                    <a:pt x="0" y="0"/>
                  </a:moveTo>
                  <a:lnTo>
                    <a:pt x="3549222" y="0"/>
                  </a:lnTo>
                  <a:lnTo>
                    <a:pt x="3549222" y="3549222"/>
                  </a:lnTo>
                  <a:lnTo>
                    <a:pt x="0" y="3549222"/>
                  </a:lnTo>
                  <a:lnTo>
                    <a:pt x="0" y="0"/>
                  </a:lnTo>
                  <a:close/>
                </a:path>
              </a:pathLst>
            </a:custGeom>
            <a:blipFill>
              <a:blip r:embed="rId4">
                <a:alphaModFix amt="65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Freeform 12"/>
            <p:cNvSpPr/>
            <p:nvPr/>
          </p:nvSpPr>
          <p:spPr>
            <a:xfrm>
              <a:off x="27404" y="99164"/>
              <a:ext cx="3494414" cy="3494414"/>
            </a:xfrm>
            <a:custGeom>
              <a:avLst/>
              <a:gdLst/>
              <a:ahLst/>
              <a:cxnLst/>
              <a:rect l="l" t="t" r="r" b="b"/>
              <a:pathLst>
                <a:path w="3494414" h="3494414">
                  <a:moveTo>
                    <a:pt x="0" y="0"/>
                  </a:moveTo>
                  <a:lnTo>
                    <a:pt x="3494414" y="0"/>
                  </a:lnTo>
                  <a:lnTo>
                    <a:pt x="3494414" y="3494414"/>
                  </a:lnTo>
                  <a:lnTo>
                    <a:pt x="0" y="3494414"/>
                  </a:lnTo>
                  <a:lnTo>
                    <a:pt x="0" y="0"/>
                  </a:lnTo>
                  <a:close/>
                </a:path>
              </a:pathLst>
            </a:custGeom>
            <a:blipFill>
              <a:blip r:embed="rId6">
                <a:alphaModFix amt="65999"/>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13" name="Group 13"/>
          <p:cNvGrpSpPr/>
          <p:nvPr/>
        </p:nvGrpSpPr>
        <p:grpSpPr>
          <a:xfrm>
            <a:off x="12809727" y="1518413"/>
            <a:ext cx="2661917" cy="2695183"/>
            <a:chOff x="0" y="0"/>
            <a:chExt cx="3549222" cy="3593578"/>
          </a:xfrm>
        </p:grpSpPr>
        <p:sp>
          <p:nvSpPr>
            <p:cNvPr id="14" name="Freeform 14"/>
            <p:cNvSpPr/>
            <p:nvPr/>
          </p:nvSpPr>
          <p:spPr>
            <a:xfrm>
              <a:off x="27404" y="99164"/>
              <a:ext cx="3494414" cy="3494414"/>
            </a:xfrm>
            <a:custGeom>
              <a:avLst/>
              <a:gdLst/>
              <a:ahLst/>
              <a:cxnLst/>
              <a:rect l="l" t="t" r="r" b="b"/>
              <a:pathLst>
                <a:path w="3494414" h="3494414">
                  <a:moveTo>
                    <a:pt x="0" y="0"/>
                  </a:moveTo>
                  <a:lnTo>
                    <a:pt x="3494414" y="0"/>
                  </a:lnTo>
                  <a:lnTo>
                    <a:pt x="3494414" y="3494414"/>
                  </a:lnTo>
                  <a:lnTo>
                    <a:pt x="0" y="3494414"/>
                  </a:lnTo>
                  <a:lnTo>
                    <a:pt x="0" y="0"/>
                  </a:lnTo>
                  <a:close/>
                </a:path>
              </a:pathLst>
            </a:custGeom>
            <a:blipFill>
              <a:blip r:embed="rId2">
                <a:alphaModFix amt="65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Freeform 15"/>
            <p:cNvSpPr/>
            <p:nvPr/>
          </p:nvSpPr>
          <p:spPr>
            <a:xfrm>
              <a:off x="0" y="0"/>
              <a:ext cx="3549222" cy="3549222"/>
            </a:xfrm>
            <a:custGeom>
              <a:avLst/>
              <a:gdLst/>
              <a:ahLst/>
              <a:cxnLst/>
              <a:rect l="l" t="t" r="r" b="b"/>
              <a:pathLst>
                <a:path w="3549222" h="3549222">
                  <a:moveTo>
                    <a:pt x="0" y="0"/>
                  </a:moveTo>
                  <a:lnTo>
                    <a:pt x="3549222" y="0"/>
                  </a:lnTo>
                  <a:lnTo>
                    <a:pt x="3549222" y="3549222"/>
                  </a:lnTo>
                  <a:lnTo>
                    <a:pt x="0" y="3549222"/>
                  </a:lnTo>
                  <a:lnTo>
                    <a:pt x="0" y="0"/>
                  </a:lnTo>
                  <a:close/>
                </a:path>
              </a:pathLst>
            </a:custGeom>
            <a:blipFill>
              <a:blip r:embed="rId4">
                <a:alphaModFix amt="65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27404" y="99164"/>
              <a:ext cx="3494414" cy="3494414"/>
            </a:xfrm>
            <a:custGeom>
              <a:avLst/>
              <a:gdLst/>
              <a:ahLst/>
              <a:cxnLst/>
              <a:rect l="l" t="t" r="r" b="b"/>
              <a:pathLst>
                <a:path w="3494414" h="3494414">
                  <a:moveTo>
                    <a:pt x="0" y="0"/>
                  </a:moveTo>
                  <a:lnTo>
                    <a:pt x="3494414" y="0"/>
                  </a:lnTo>
                  <a:lnTo>
                    <a:pt x="3494414" y="3494414"/>
                  </a:lnTo>
                  <a:lnTo>
                    <a:pt x="0" y="3494414"/>
                  </a:lnTo>
                  <a:lnTo>
                    <a:pt x="0" y="0"/>
                  </a:lnTo>
                  <a:close/>
                </a:path>
              </a:pathLst>
            </a:custGeom>
            <a:blipFill>
              <a:blip r:embed="rId6">
                <a:alphaModFix amt="65999"/>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17" name="Group 17"/>
          <p:cNvGrpSpPr/>
          <p:nvPr/>
        </p:nvGrpSpPr>
        <p:grpSpPr>
          <a:xfrm>
            <a:off x="12809727" y="4281761"/>
            <a:ext cx="2661917" cy="2695183"/>
            <a:chOff x="0" y="0"/>
            <a:chExt cx="3549222" cy="3593578"/>
          </a:xfrm>
        </p:grpSpPr>
        <p:sp>
          <p:nvSpPr>
            <p:cNvPr id="18" name="Freeform 18"/>
            <p:cNvSpPr/>
            <p:nvPr/>
          </p:nvSpPr>
          <p:spPr>
            <a:xfrm>
              <a:off x="27404" y="99164"/>
              <a:ext cx="3494414" cy="3494414"/>
            </a:xfrm>
            <a:custGeom>
              <a:avLst/>
              <a:gdLst/>
              <a:ahLst/>
              <a:cxnLst/>
              <a:rect l="l" t="t" r="r" b="b"/>
              <a:pathLst>
                <a:path w="3494414" h="3494414">
                  <a:moveTo>
                    <a:pt x="0" y="0"/>
                  </a:moveTo>
                  <a:lnTo>
                    <a:pt x="3494414" y="0"/>
                  </a:lnTo>
                  <a:lnTo>
                    <a:pt x="3494414" y="3494414"/>
                  </a:lnTo>
                  <a:lnTo>
                    <a:pt x="0" y="3494414"/>
                  </a:lnTo>
                  <a:lnTo>
                    <a:pt x="0" y="0"/>
                  </a:lnTo>
                  <a:close/>
                </a:path>
              </a:pathLst>
            </a:custGeom>
            <a:blipFill>
              <a:blip r:embed="rId2">
                <a:alphaModFix amt="65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19"/>
            <p:cNvSpPr/>
            <p:nvPr/>
          </p:nvSpPr>
          <p:spPr>
            <a:xfrm>
              <a:off x="0" y="0"/>
              <a:ext cx="3549222" cy="3549222"/>
            </a:xfrm>
            <a:custGeom>
              <a:avLst/>
              <a:gdLst/>
              <a:ahLst/>
              <a:cxnLst/>
              <a:rect l="l" t="t" r="r" b="b"/>
              <a:pathLst>
                <a:path w="3549222" h="3549222">
                  <a:moveTo>
                    <a:pt x="0" y="0"/>
                  </a:moveTo>
                  <a:lnTo>
                    <a:pt x="3549222" y="0"/>
                  </a:lnTo>
                  <a:lnTo>
                    <a:pt x="3549222" y="3549222"/>
                  </a:lnTo>
                  <a:lnTo>
                    <a:pt x="0" y="3549222"/>
                  </a:lnTo>
                  <a:lnTo>
                    <a:pt x="0" y="0"/>
                  </a:lnTo>
                  <a:close/>
                </a:path>
              </a:pathLst>
            </a:custGeom>
            <a:blipFill>
              <a:blip r:embed="rId4">
                <a:alphaModFix amt="65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27404" y="99164"/>
              <a:ext cx="3494414" cy="3494414"/>
            </a:xfrm>
            <a:custGeom>
              <a:avLst/>
              <a:gdLst/>
              <a:ahLst/>
              <a:cxnLst/>
              <a:rect l="l" t="t" r="r" b="b"/>
              <a:pathLst>
                <a:path w="3494414" h="3494414">
                  <a:moveTo>
                    <a:pt x="0" y="0"/>
                  </a:moveTo>
                  <a:lnTo>
                    <a:pt x="3494414" y="0"/>
                  </a:lnTo>
                  <a:lnTo>
                    <a:pt x="3494414" y="3494414"/>
                  </a:lnTo>
                  <a:lnTo>
                    <a:pt x="0" y="3494414"/>
                  </a:lnTo>
                  <a:lnTo>
                    <a:pt x="0" y="0"/>
                  </a:lnTo>
                  <a:close/>
                </a:path>
              </a:pathLst>
            </a:custGeom>
            <a:blipFill>
              <a:blip r:embed="rId6">
                <a:alphaModFix amt="65999"/>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21" name="Group 21"/>
          <p:cNvGrpSpPr/>
          <p:nvPr/>
        </p:nvGrpSpPr>
        <p:grpSpPr>
          <a:xfrm>
            <a:off x="-22296" y="-119369"/>
            <a:ext cx="574746" cy="10920495"/>
            <a:chOff x="0" y="0"/>
            <a:chExt cx="151373" cy="2876180"/>
          </a:xfrm>
        </p:grpSpPr>
        <p:sp>
          <p:nvSpPr>
            <p:cNvPr id="22" name="Freeform 22"/>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23" name="TextBox 23"/>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24" name="Freeform 24"/>
          <p:cNvSpPr/>
          <p:nvPr/>
        </p:nvSpPr>
        <p:spPr>
          <a:xfrm>
            <a:off x="4570243" y="4752564"/>
            <a:ext cx="680507" cy="680507"/>
          </a:xfrm>
          <a:custGeom>
            <a:avLst/>
            <a:gdLst/>
            <a:ahLst/>
            <a:cxnLst/>
            <a:rect l="l" t="t" r="r" b="b"/>
            <a:pathLst>
              <a:path w="680507" h="680507">
                <a:moveTo>
                  <a:pt x="0" y="0"/>
                </a:moveTo>
                <a:lnTo>
                  <a:pt x="680507" y="0"/>
                </a:lnTo>
                <a:lnTo>
                  <a:pt x="680507" y="680507"/>
                </a:lnTo>
                <a:lnTo>
                  <a:pt x="0" y="680507"/>
                </a:lnTo>
                <a:lnTo>
                  <a:pt x="0" y="0"/>
                </a:lnTo>
                <a:close/>
              </a:path>
            </a:pathLst>
          </a:custGeom>
          <a:blipFill>
            <a:blip r:embed="rId10"/>
            <a:stretch>
              <a:fillRect/>
            </a:stretch>
          </a:blipFill>
        </p:spPr>
        <p:txBody>
          <a:bodyPr/>
          <a:lstStyle/>
          <a:p>
            <a:endParaRPr lang="en-US"/>
          </a:p>
        </p:txBody>
      </p:sp>
      <p:sp>
        <p:nvSpPr>
          <p:cNvPr id="25" name="Freeform 25"/>
          <p:cNvSpPr/>
          <p:nvPr/>
        </p:nvSpPr>
        <p:spPr>
          <a:xfrm>
            <a:off x="9990257" y="4680249"/>
            <a:ext cx="680507" cy="770121"/>
          </a:xfrm>
          <a:custGeom>
            <a:avLst/>
            <a:gdLst/>
            <a:ahLst/>
            <a:cxnLst/>
            <a:rect l="l" t="t" r="r" b="b"/>
            <a:pathLst>
              <a:path w="680507" h="770121">
                <a:moveTo>
                  <a:pt x="0" y="0"/>
                </a:moveTo>
                <a:lnTo>
                  <a:pt x="680507" y="0"/>
                </a:lnTo>
                <a:lnTo>
                  <a:pt x="680507" y="770121"/>
                </a:lnTo>
                <a:lnTo>
                  <a:pt x="0" y="770121"/>
                </a:lnTo>
                <a:lnTo>
                  <a:pt x="0" y="0"/>
                </a:lnTo>
                <a:close/>
              </a:path>
            </a:pathLst>
          </a:custGeom>
          <a:blipFill>
            <a:blip r:embed="rId11"/>
            <a:stretch>
              <a:fillRect/>
            </a:stretch>
          </a:blipFill>
        </p:spPr>
        <p:txBody>
          <a:bodyPr/>
          <a:lstStyle/>
          <a:p>
            <a:endParaRPr lang="en-US"/>
          </a:p>
        </p:txBody>
      </p:sp>
      <p:sp>
        <p:nvSpPr>
          <p:cNvPr id="26" name="Freeform 26"/>
          <p:cNvSpPr/>
          <p:nvPr/>
        </p:nvSpPr>
        <p:spPr>
          <a:xfrm>
            <a:off x="7739012" y="4749069"/>
            <a:ext cx="680507" cy="680507"/>
          </a:xfrm>
          <a:custGeom>
            <a:avLst/>
            <a:gdLst/>
            <a:ahLst/>
            <a:cxnLst/>
            <a:rect l="l" t="t" r="r" b="b"/>
            <a:pathLst>
              <a:path w="680507" h="680507">
                <a:moveTo>
                  <a:pt x="0" y="0"/>
                </a:moveTo>
                <a:lnTo>
                  <a:pt x="680507" y="0"/>
                </a:lnTo>
                <a:lnTo>
                  <a:pt x="680507" y="680507"/>
                </a:lnTo>
                <a:lnTo>
                  <a:pt x="0" y="680507"/>
                </a:lnTo>
                <a:lnTo>
                  <a:pt x="0" y="0"/>
                </a:lnTo>
                <a:close/>
              </a:path>
            </a:pathLst>
          </a:custGeom>
          <a:blipFill>
            <a:blip r:embed="rId12"/>
            <a:stretch>
              <a:fillRect/>
            </a:stretch>
          </a:blipFill>
        </p:spPr>
        <p:txBody>
          <a:bodyPr/>
          <a:lstStyle/>
          <a:p>
            <a:endParaRPr lang="en-US"/>
          </a:p>
        </p:txBody>
      </p:sp>
      <p:sp>
        <p:nvSpPr>
          <p:cNvPr id="27" name="Freeform 27"/>
          <p:cNvSpPr/>
          <p:nvPr/>
        </p:nvSpPr>
        <p:spPr>
          <a:xfrm>
            <a:off x="13778496" y="4426330"/>
            <a:ext cx="724379" cy="819770"/>
          </a:xfrm>
          <a:custGeom>
            <a:avLst/>
            <a:gdLst/>
            <a:ahLst/>
            <a:cxnLst/>
            <a:rect l="l" t="t" r="r" b="b"/>
            <a:pathLst>
              <a:path w="724379" h="819770">
                <a:moveTo>
                  <a:pt x="0" y="0"/>
                </a:moveTo>
                <a:lnTo>
                  <a:pt x="724379" y="0"/>
                </a:lnTo>
                <a:lnTo>
                  <a:pt x="724379" y="819770"/>
                </a:lnTo>
                <a:lnTo>
                  <a:pt x="0" y="819770"/>
                </a:lnTo>
                <a:lnTo>
                  <a:pt x="0" y="0"/>
                </a:lnTo>
                <a:close/>
              </a:path>
            </a:pathLst>
          </a:custGeom>
          <a:blipFill>
            <a:blip r:embed="rId11"/>
            <a:stretch>
              <a:fillRect/>
            </a:stretch>
          </a:blipFill>
        </p:spPr>
        <p:txBody>
          <a:bodyPr/>
          <a:lstStyle/>
          <a:p>
            <a:endParaRPr lang="en-US"/>
          </a:p>
        </p:txBody>
      </p:sp>
      <p:sp>
        <p:nvSpPr>
          <p:cNvPr id="28" name="Freeform 28"/>
          <p:cNvSpPr/>
          <p:nvPr/>
        </p:nvSpPr>
        <p:spPr>
          <a:xfrm>
            <a:off x="13778496" y="1729098"/>
            <a:ext cx="724379" cy="819770"/>
          </a:xfrm>
          <a:custGeom>
            <a:avLst/>
            <a:gdLst/>
            <a:ahLst/>
            <a:cxnLst/>
            <a:rect l="l" t="t" r="r" b="b"/>
            <a:pathLst>
              <a:path w="724379" h="819770">
                <a:moveTo>
                  <a:pt x="0" y="0"/>
                </a:moveTo>
                <a:lnTo>
                  <a:pt x="724379" y="0"/>
                </a:lnTo>
                <a:lnTo>
                  <a:pt x="724379" y="819770"/>
                </a:lnTo>
                <a:lnTo>
                  <a:pt x="0" y="819770"/>
                </a:lnTo>
                <a:lnTo>
                  <a:pt x="0" y="0"/>
                </a:lnTo>
                <a:close/>
              </a:path>
            </a:pathLst>
          </a:custGeom>
          <a:blipFill>
            <a:blip r:embed="rId11"/>
            <a:stretch>
              <a:fillRect/>
            </a:stretch>
          </a:blipFill>
        </p:spPr>
        <p:txBody>
          <a:bodyPr/>
          <a:lstStyle/>
          <a:p>
            <a:endParaRPr lang="en-US"/>
          </a:p>
        </p:txBody>
      </p:sp>
      <p:sp>
        <p:nvSpPr>
          <p:cNvPr id="29" name="Freeform 29"/>
          <p:cNvSpPr/>
          <p:nvPr/>
        </p:nvSpPr>
        <p:spPr>
          <a:xfrm>
            <a:off x="13778496" y="7298792"/>
            <a:ext cx="724379" cy="819770"/>
          </a:xfrm>
          <a:custGeom>
            <a:avLst/>
            <a:gdLst/>
            <a:ahLst/>
            <a:cxnLst/>
            <a:rect l="l" t="t" r="r" b="b"/>
            <a:pathLst>
              <a:path w="724379" h="819770">
                <a:moveTo>
                  <a:pt x="0" y="0"/>
                </a:moveTo>
                <a:lnTo>
                  <a:pt x="724379" y="0"/>
                </a:lnTo>
                <a:lnTo>
                  <a:pt x="724379" y="819771"/>
                </a:lnTo>
                <a:lnTo>
                  <a:pt x="0" y="819771"/>
                </a:lnTo>
                <a:lnTo>
                  <a:pt x="0" y="0"/>
                </a:lnTo>
                <a:close/>
              </a:path>
            </a:pathLst>
          </a:custGeom>
          <a:blipFill>
            <a:blip r:embed="rId11"/>
            <a:stretch>
              <a:fillRect/>
            </a:stretch>
          </a:blipFill>
        </p:spPr>
        <p:txBody>
          <a:bodyPr/>
          <a:lstStyle/>
          <a:p>
            <a:endParaRPr lang="en-US"/>
          </a:p>
        </p:txBody>
      </p:sp>
      <p:sp>
        <p:nvSpPr>
          <p:cNvPr id="30" name="Freeform 30"/>
          <p:cNvSpPr/>
          <p:nvPr/>
        </p:nvSpPr>
        <p:spPr>
          <a:xfrm>
            <a:off x="6828378" y="5638307"/>
            <a:ext cx="2326841" cy="960630"/>
          </a:xfrm>
          <a:custGeom>
            <a:avLst/>
            <a:gdLst/>
            <a:ahLst/>
            <a:cxnLst/>
            <a:rect l="l" t="t" r="r" b="b"/>
            <a:pathLst>
              <a:path w="2326841" h="960630">
                <a:moveTo>
                  <a:pt x="0" y="0"/>
                </a:moveTo>
                <a:lnTo>
                  <a:pt x="2326841" y="0"/>
                </a:lnTo>
                <a:lnTo>
                  <a:pt x="2326841" y="960630"/>
                </a:lnTo>
                <a:lnTo>
                  <a:pt x="0" y="960630"/>
                </a:lnTo>
                <a:lnTo>
                  <a:pt x="0" y="0"/>
                </a:lnTo>
                <a:close/>
              </a:path>
            </a:pathLst>
          </a:custGeom>
          <a:blipFill>
            <a:blip r:embed="rId13">
              <a:alphaModFix amt="78000"/>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1" name="TextBox 31"/>
          <p:cNvSpPr txBox="1"/>
          <p:nvPr/>
        </p:nvSpPr>
        <p:spPr>
          <a:xfrm>
            <a:off x="12286951" y="2711928"/>
            <a:ext cx="3707470" cy="860425"/>
          </a:xfrm>
          <a:prstGeom prst="rect">
            <a:avLst/>
          </a:prstGeom>
        </p:spPr>
        <p:txBody>
          <a:bodyPr lIns="0" tIns="0" rIns="0" bIns="0" rtlCol="0" anchor="t">
            <a:spAutoFit/>
          </a:bodyPr>
          <a:lstStyle/>
          <a:p>
            <a:pPr algn="ctr">
              <a:lnSpc>
                <a:spcPts val="3499"/>
              </a:lnSpc>
            </a:pPr>
            <a:r>
              <a:rPr lang="en-US" sz="2499">
                <a:solidFill>
                  <a:srgbClr val="000000"/>
                </a:solidFill>
                <a:latin typeface="Aileron"/>
                <a:ea typeface="Aileron"/>
                <a:cs typeface="Aileron"/>
                <a:sym typeface="Aileron"/>
              </a:rPr>
              <a:t>527 Political</a:t>
            </a:r>
          </a:p>
          <a:p>
            <a:pPr algn="ctr">
              <a:lnSpc>
                <a:spcPts val="3499"/>
              </a:lnSpc>
            </a:pPr>
            <a:r>
              <a:rPr lang="en-US" sz="2499">
                <a:solidFill>
                  <a:srgbClr val="000000"/>
                </a:solidFill>
                <a:latin typeface="Aileron"/>
                <a:ea typeface="Aileron"/>
                <a:cs typeface="Aileron"/>
                <a:sym typeface="Aileron"/>
              </a:rPr>
              <a:t>Organizations</a:t>
            </a:r>
          </a:p>
        </p:txBody>
      </p:sp>
      <p:sp>
        <p:nvSpPr>
          <p:cNvPr id="32" name="TextBox 32"/>
          <p:cNvSpPr txBox="1"/>
          <p:nvPr/>
        </p:nvSpPr>
        <p:spPr>
          <a:xfrm>
            <a:off x="12286951" y="5343044"/>
            <a:ext cx="3707470" cy="860425"/>
          </a:xfrm>
          <a:prstGeom prst="rect">
            <a:avLst/>
          </a:prstGeom>
        </p:spPr>
        <p:txBody>
          <a:bodyPr lIns="0" tIns="0" rIns="0" bIns="0" rtlCol="0" anchor="t">
            <a:spAutoFit/>
          </a:bodyPr>
          <a:lstStyle/>
          <a:p>
            <a:pPr algn="ctr">
              <a:lnSpc>
                <a:spcPts val="3499"/>
              </a:lnSpc>
            </a:pPr>
            <a:r>
              <a:rPr lang="en-US" sz="2499">
                <a:solidFill>
                  <a:srgbClr val="000000"/>
                </a:solidFill>
                <a:latin typeface="Aileron"/>
                <a:ea typeface="Aileron"/>
                <a:cs typeface="Aileron"/>
                <a:sym typeface="Aileron"/>
              </a:rPr>
              <a:t>501(c)(6)</a:t>
            </a:r>
          </a:p>
          <a:p>
            <a:pPr algn="ctr">
              <a:lnSpc>
                <a:spcPts val="3499"/>
              </a:lnSpc>
            </a:pPr>
            <a:r>
              <a:rPr lang="en-US" sz="2499">
                <a:solidFill>
                  <a:srgbClr val="000000"/>
                </a:solidFill>
                <a:latin typeface="Aileron"/>
                <a:ea typeface="Aileron"/>
                <a:cs typeface="Aileron"/>
                <a:sym typeface="Aileron"/>
              </a:rPr>
              <a:t>Organizations</a:t>
            </a:r>
          </a:p>
        </p:txBody>
      </p:sp>
      <p:sp>
        <p:nvSpPr>
          <p:cNvPr id="33" name="TextBox 33"/>
          <p:cNvSpPr txBox="1"/>
          <p:nvPr/>
        </p:nvSpPr>
        <p:spPr>
          <a:xfrm>
            <a:off x="12286951" y="8258532"/>
            <a:ext cx="3707470" cy="860425"/>
          </a:xfrm>
          <a:prstGeom prst="rect">
            <a:avLst/>
          </a:prstGeom>
        </p:spPr>
        <p:txBody>
          <a:bodyPr lIns="0" tIns="0" rIns="0" bIns="0" rtlCol="0" anchor="t">
            <a:spAutoFit/>
          </a:bodyPr>
          <a:lstStyle/>
          <a:p>
            <a:pPr algn="ctr">
              <a:lnSpc>
                <a:spcPts val="3499"/>
              </a:lnSpc>
            </a:pPr>
            <a:r>
              <a:rPr lang="en-US" sz="2499">
                <a:solidFill>
                  <a:srgbClr val="000000"/>
                </a:solidFill>
                <a:latin typeface="Aileron"/>
                <a:ea typeface="Aileron"/>
                <a:cs typeface="Aileron"/>
                <a:sym typeface="Aileron"/>
              </a:rPr>
              <a:t>501(c)(4)</a:t>
            </a:r>
          </a:p>
          <a:p>
            <a:pPr algn="ctr">
              <a:lnSpc>
                <a:spcPts val="3499"/>
              </a:lnSpc>
            </a:pPr>
            <a:r>
              <a:rPr lang="en-US" sz="2499">
                <a:solidFill>
                  <a:srgbClr val="000000"/>
                </a:solidFill>
                <a:latin typeface="Aileron"/>
                <a:ea typeface="Aileron"/>
                <a:cs typeface="Aileron"/>
                <a:sym typeface="Aileron"/>
              </a:rPr>
              <a:t>Organizations</a:t>
            </a:r>
          </a:p>
        </p:txBody>
      </p:sp>
      <p:sp>
        <p:nvSpPr>
          <p:cNvPr id="34" name="TextBox 34"/>
          <p:cNvSpPr txBox="1"/>
          <p:nvPr/>
        </p:nvSpPr>
        <p:spPr>
          <a:xfrm>
            <a:off x="3169033" y="5630651"/>
            <a:ext cx="3482926" cy="869950"/>
          </a:xfrm>
          <a:prstGeom prst="rect">
            <a:avLst/>
          </a:prstGeom>
        </p:spPr>
        <p:txBody>
          <a:bodyPr lIns="0" tIns="0" rIns="0" bIns="0" rtlCol="0" anchor="t">
            <a:spAutoFit/>
          </a:bodyPr>
          <a:lstStyle/>
          <a:p>
            <a:pPr algn="ctr">
              <a:lnSpc>
                <a:spcPts val="3500"/>
              </a:lnSpc>
            </a:pPr>
            <a:r>
              <a:rPr lang="en-US" sz="2500">
                <a:solidFill>
                  <a:srgbClr val="000000"/>
                </a:solidFill>
                <a:latin typeface="Aileron"/>
                <a:ea typeface="Aileron"/>
                <a:cs typeface="Aileron"/>
                <a:sym typeface="Aileron"/>
              </a:rPr>
              <a:t>26 U.S.C. 170(b)(1)(A)</a:t>
            </a:r>
          </a:p>
          <a:p>
            <a:pPr algn="ctr">
              <a:lnSpc>
                <a:spcPts val="3500"/>
              </a:lnSpc>
            </a:pPr>
            <a:r>
              <a:rPr lang="en-US" sz="2500">
                <a:solidFill>
                  <a:srgbClr val="000000"/>
                </a:solidFill>
                <a:latin typeface="Aileron"/>
                <a:ea typeface="Aileron"/>
                <a:cs typeface="Aileron"/>
                <a:sym typeface="Aileron"/>
              </a:rPr>
              <a:t>Organizations</a:t>
            </a:r>
          </a:p>
        </p:txBody>
      </p:sp>
      <p:sp>
        <p:nvSpPr>
          <p:cNvPr id="35" name="TextBox 35"/>
          <p:cNvSpPr txBox="1"/>
          <p:nvPr/>
        </p:nvSpPr>
        <p:spPr>
          <a:xfrm>
            <a:off x="8595199" y="5450370"/>
            <a:ext cx="3482926" cy="1308100"/>
          </a:xfrm>
          <a:prstGeom prst="rect">
            <a:avLst/>
          </a:prstGeom>
        </p:spPr>
        <p:txBody>
          <a:bodyPr lIns="0" tIns="0" rIns="0" bIns="0" rtlCol="0" anchor="t">
            <a:spAutoFit/>
          </a:bodyPr>
          <a:lstStyle/>
          <a:p>
            <a:pPr algn="ctr">
              <a:lnSpc>
                <a:spcPts val="3500"/>
              </a:lnSpc>
            </a:pPr>
            <a:r>
              <a:rPr lang="en-US" sz="2000">
                <a:solidFill>
                  <a:srgbClr val="000000"/>
                </a:solidFill>
                <a:latin typeface="Aileron"/>
                <a:ea typeface="Aileron"/>
                <a:cs typeface="Aileron"/>
                <a:sym typeface="Aileron"/>
              </a:rPr>
              <a:t>Some </a:t>
            </a:r>
          </a:p>
          <a:p>
            <a:pPr algn="ctr">
              <a:lnSpc>
                <a:spcPts val="3500"/>
              </a:lnSpc>
            </a:pPr>
            <a:r>
              <a:rPr lang="en-US" sz="2000">
                <a:solidFill>
                  <a:srgbClr val="000000"/>
                </a:solidFill>
                <a:latin typeface="Aileron"/>
                <a:ea typeface="Aileron"/>
                <a:cs typeface="Aileron"/>
                <a:sym typeface="Aileron"/>
              </a:rPr>
              <a:t>501(c)(3)</a:t>
            </a:r>
          </a:p>
          <a:p>
            <a:pPr algn="ctr">
              <a:lnSpc>
                <a:spcPts val="3500"/>
              </a:lnSpc>
            </a:pPr>
            <a:r>
              <a:rPr lang="en-US" sz="2000">
                <a:solidFill>
                  <a:srgbClr val="000000"/>
                </a:solidFill>
                <a:latin typeface="Aileron"/>
                <a:ea typeface="Aileron"/>
                <a:cs typeface="Aileron"/>
                <a:sym typeface="Aileron"/>
              </a:rPr>
              <a:t>Organizations</a:t>
            </a:r>
          </a:p>
        </p:txBody>
      </p:sp>
      <p:sp>
        <p:nvSpPr>
          <p:cNvPr id="36" name="TextBox 36"/>
          <p:cNvSpPr txBox="1"/>
          <p:nvPr/>
        </p:nvSpPr>
        <p:spPr>
          <a:xfrm>
            <a:off x="6828378" y="5630651"/>
            <a:ext cx="2261666" cy="869950"/>
          </a:xfrm>
          <a:prstGeom prst="rect">
            <a:avLst/>
          </a:prstGeom>
        </p:spPr>
        <p:txBody>
          <a:bodyPr lIns="0" tIns="0" rIns="0" bIns="0" rtlCol="0" anchor="t">
            <a:spAutoFit/>
          </a:bodyPr>
          <a:lstStyle/>
          <a:p>
            <a:pPr algn="ctr">
              <a:lnSpc>
                <a:spcPts val="3500"/>
              </a:lnSpc>
            </a:pPr>
            <a:r>
              <a:rPr lang="en-US" sz="2500">
                <a:solidFill>
                  <a:srgbClr val="000000"/>
                </a:solidFill>
                <a:latin typeface="Aileron"/>
                <a:ea typeface="Aileron"/>
                <a:cs typeface="Aileron"/>
                <a:sym typeface="Aileron"/>
              </a:rPr>
              <a:t>Most 501(c)(3) Organizations</a:t>
            </a:r>
          </a:p>
        </p:txBody>
      </p:sp>
      <p:sp>
        <p:nvSpPr>
          <p:cNvPr id="37" name="TextBox 37"/>
          <p:cNvSpPr txBox="1"/>
          <p:nvPr/>
        </p:nvSpPr>
        <p:spPr>
          <a:xfrm>
            <a:off x="10532893" y="654149"/>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38" name="TextBox 38"/>
          <p:cNvSpPr txBox="1"/>
          <p:nvPr/>
        </p:nvSpPr>
        <p:spPr>
          <a:xfrm>
            <a:off x="1371600" y="1133475"/>
            <a:ext cx="8734324" cy="730250"/>
          </a:xfrm>
          <a:prstGeom prst="rect">
            <a:avLst/>
          </a:prstGeom>
        </p:spPr>
        <p:txBody>
          <a:bodyPr wrap="square" lIns="0" tIns="0" rIns="0" bIns="0" rtlCol="0" anchor="t">
            <a:spAutoFit/>
          </a:bodyPr>
          <a:lstStyle/>
          <a:p>
            <a:pPr algn="l">
              <a:lnSpc>
                <a:spcPts val="5499"/>
              </a:lnSpc>
            </a:pPr>
            <a:r>
              <a:rPr lang="en-US" sz="5499">
                <a:solidFill>
                  <a:srgbClr val="000000"/>
                </a:solidFill>
                <a:latin typeface="Archivo Black"/>
                <a:ea typeface="Archivo Black"/>
                <a:cs typeface="Archivo Black"/>
                <a:sym typeface="Archivo Black"/>
              </a:rPr>
              <a:t>Gifts: Member is Donor</a:t>
            </a:r>
          </a:p>
        </p:txBody>
      </p:sp>
      <p:sp>
        <p:nvSpPr>
          <p:cNvPr id="39" name="TextBox 39"/>
          <p:cNvSpPr txBox="1"/>
          <p:nvPr/>
        </p:nvSpPr>
        <p:spPr>
          <a:xfrm>
            <a:off x="13247932" y="6303127"/>
            <a:ext cx="1785508" cy="533400"/>
          </a:xfrm>
          <a:prstGeom prst="rect">
            <a:avLst/>
          </a:prstGeom>
        </p:spPr>
        <p:txBody>
          <a:bodyPr lIns="0" tIns="0" rIns="0" bIns="0" rtlCol="0" anchor="t">
            <a:spAutoFit/>
          </a:bodyPr>
          <a:lstStyle/>
          <a:p>
            <a:pPr algn="ctr">
              <a:lnSpc>
                <a:spcPts val="2100"/>
              </a:lnSpc>
            </a:pPr>
            <a:r>
              <a:rPr lang="en-US" sz="1500">
                <a:solidFill>
                  <a:srgbClr val="000000"/>
                </a:solidFill>
                <a:latin typeface="Aileron"/>
                <a:ea typeface="Aileron"/>
                <a:cs typeface="Aileron"/>
                <a:sym typeface="Aileron"/>
              </a:rPr>
              <a:t>e.g. Chambers of Commerce</a:t>
            </a:r>
          </a:p>
        </p:txBody>
      </p:sp>
      <p:sp>
        <p:nvSpPr>
          <p:cNvPr id="40" name="TextBox 40"/>
          <p:cNvSpPr txBox="1"/>
          <p:nvPr/>
        </p:nvSpPr>
        <p:spPr>
          <a:xfrm>
            <a:off x="13247932" y="3738127"/>
            <a:ext cx="1785508" cy="266700"/>
          </a:xfrm>
          <a:prstGeom prst="rect">
            <a:avLst/>
          </a:prstGeom>
        </p:spPr>
        <p:txBody>
          <a:bodyPr lIns="0" tIns="0" rIns="0" bIns="0" rtlCol="0" anchor="t">
            <a:spAutoFit/>
          </a:bodyPr>
          <a:lstStyle/>
          <a:p>
            <a:pPr algn="ctr">
              <a:lnSpc>
                <a:spcPts val="2100"/>
              </a:lnSpc>
            </a:pPr>
            <a:r>
              <a:rPr lang="en-US" sz="1500">
                <a:solidFill>
                  <a:srgbClr val="000000"/>
                </a:solidFill>
                <a:latin typeface="Aileron"/>
                <a:ea typeface="Aileron"/>
                <a:cs typeface="Aileron"/>
                <a:sym typeface="Aileron"/>
              </a:rPr>
              <a:t>e.g. Emerge</a:t>
            </a:r>
          </a:p>
        </p:txBody>
      </p:sp>
      <p:sp>
        <p:nvSpPr>
          <p:cNvPr id="41" name="TextBox 41"/>
          <p:cNvSpPr txBox="1"/>
          <p:nvPr/>
        </p:nvSpPr>
        <p:spPr>
          <a:xfrm>
            <a:off x="1371600" y="1709520"/>
            <a:ext cx="10910596" cy="1031051"/>
          </a:xfrm>
          <a:prstGeom prst="rect">
            <a:avLst/>
          </a:prstGeom>
        </p:spPr>
        <p:txBody>
          <a:bodyPr wrap="square" lIns="0" tIns="0" rIns="0" bIns="0" rtlCol="0" anchor="t">
            <a:spAutoFit/>
          </a:bodyPr>
          <a:lstStyle/>
          <a:p>
            <a:pPr algn="l">
              <a:lnSpc>
                <a:spcPts val="4200"/>
              </a:lnSpc>
            </a:pPr>
            <a:r>
              <a:rPr lang="en-US" sz="3000">
                <a:solidFill>
                  <a:srgbClr val="000000"/>
                </a:solidFill>
                <a:latin typeface="Aileron"/>
                <a:ea typeface="Aileron"/>
                <a:cs typeface="Aileron"/>
                <a:sym typeface="Aileron"/>
              </a:rPr>
              <a:t>How 1-19-29.1(A) regulates donations of campaign contributions</a:t>
            </a:r>
          </a:p>
        </p:txBody>
      </p:sp>
      <p:sp>
        <p:nvSpPr>
          <p:cNvPr id="42" name="TextBox 42"/>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grpSp>
        <p:nvGrpSpPr>
          <p:cNvPr id="46" name="Group 4">
            <a:extLst>
              <a:ext uri="{FF2B5EF4-FFF2-40B4-BE49-F238E27FC236}">
                <a16:creationId xmlns:a16="http://schemas.microsoft.com/office/drawing/2014/main" id="{6D47EBBE-E86A-046A-DA42-740683AF4957}"/>
              </a:ext>
            </a:extLst>
          </p:cNvPr>
          <p:cNvGrpSpPr/>
          <p:nvPr/>
        </p:nvGrpSpPr>
        <p:grpSpPr>
          <a:xfrm>
            <a:off x="-53102" y="-251873"/>
            <a:ext cx="1081802" cy="10920495"/>
            <a:chOff x="0" y="0"/>
            <a:chExt cx="151373" cy="2876180"/>
          </a:xfrm>
        </p:grpSpPr>
        <p:sp>
          <p:nvSpPr>
            <p:cNvPr id="47" name="Freeform 5">
              <a:extLst>
                <a:ext uri="{FF2B5EF4-FFF2-40B4-BE49-F238E27FC236}">
                  <a16:creationId xmlns:a16="http://schemas.microsoft.com/office/drawing/2014/main" id="{6B7FED54-5B3F-75C0-D9AC-A4B37526E5E9}"/>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48" name="TextBox 6">
              <a:extLst>
                <a:ext uri="{FF2B5EF4-FFF2-40B4-BE49-F238E27FC236}">
                  <a16:creationId xmlns:a16="http://schemas.microsoft.com/office/drawing/2014/main" id="{8E7FC9CD-A5BA-A6B6-7845-6FFCA31EDD19}"/>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43" name="TextBox 40">
            <a:extLst>
              <a:ext uri="{FF2B5EF4-FFF2-40B4-BE49-F238E27FC236}">
                <a16:creationId xmlns:a16="http://schemas.microsoft.com/office/drawing/2014/main" id="{CD602160-F49A-6B50-720C-4EC34F2E3896}"/>
              </a:ext>
            </a:extLst>
          </p:cNvPr>
          <p:cNvSpPr txBox="1"/>
          <p:nvPr/>
        </p:nvSpPr>
        <p:spPr>
          <a:xfrm>
            <a:off x="13389463" y="9220389"/>
            <a:ext cx="1502444" cy="220934"/>
          </a:xfrm>
          <a:prstGeom prst="rect">
            <a:avLst/>
          </a:prstGeom>
        </p:spPr>
        <p:txBody>
          <a:bodyPr lIns="0" tIns="0" rIns="0" bIns="0" rtlCol="0" anchor="t">
            <a:spAutoFit/>
          </a:bodyPr>
          <a:lstStyle/>
          <a:p>
            <a:pPr algn="ctr">
              <a:lnSpc>
                <a:spcPts val="1767"/>
              </a:lnSpc>
            </a:pPr>
            <a:r>
              <a:rPr lang="en-US" sz="1262">
                <a:solidFill>
                  <a:srgbClr val="000000"/>
                </a:solidFill>
                <a:latin typeface="Aileron"/>
                <a:ea typeface="Aileron"/>
                <a:cs typeface="Aileron"/>
                <a:sym typeface="Aileron"/>
              </a:rPr>
              <a:t>e.g. AARP</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53865" y="7217296"/>
            <a:ext cx="2239912" cy="2267905"/>
            <a:chOff x="0" y="0"/>
            <a:chExt cx="2986549" cy="3023873"/>
          </a:xfrm>
        </p:grpSpPr>
        <p:sp>
          <p:nvSpPr>
            <p:cNvPr id="3" name="Freeform 3"/>
            <p:cNvSpPr/>
            <p:nvPr/>
          </p:nvSpPr>
          <p:spPr>
            <a:xfrm>
              <a:off x="23060" y="83443"/>
              <a:ext cx="2940430" cy="2940430"/>
            </a:xfrm>
            <a:custGeom>
              <a:avLst/>
              <a:gdLst/>
              <a:ahLst/>
              <a:cxnLst/>
              <a:rect l="l" t="t" r="r" b="b"/>
              <a:pathLst>
                <a:path w="2940430" h="2940430">
                  <a:moveTo>
                    <a:pt x="0" y="0"/>
                  </a:moveTo>
                  <a:lnTo>
                    <a:pt x="2940429" y="0"/>
                  </a:lnTo>
                  <a:lnTo>
                    <a:pt x="2940429" y="2940430"/>
                  </a:lnTo>
                  <a:lnTo>
                    <a:pt x="0" y="2940430"/>
                  </a:lnTo>
                  <a:lnTo>
                    <a:pt x="0" y="0"/>
                  </a:lnTo>
                  <a:close/>
                </a:path>
              </a:pathLst>
            </a:custGeom>
            <a:blipFill>
              <a:blip r:embed="rId2">
                <a:alphaModFix amt="65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a:off x="0" y="0"/>
              <a:ext cx="2986549" cy="2986549"/>
            </a:xfrm>
            <a:custGeom>
              <a:avLst/>
              <a:gdLst/>
              <a:ahLst/>
              <a:cxnLst/>
              <a:rect l="l" t="t" r="r" b="b"/>
              <a:pathLst>
                <a:path w="2986549" h="2986549">
                  <a:moveTo>
                    <a:pt x="0" y="0"/>
                  </a:moveTo>
                  <a:lnTo>
                    <a:pt x="2986549" y="0"/>
                  </a:lnTo>
                  <a:lnTo>
                    <a:pt x="2986549" y="2986549"/>
                  </a:lnTo>
                  <a:lnTo>
                    <a:pt x="0" y="2986549"/>
                  </a:lnTo>
                  <a:lnTo>
                    <a:pt x="0" y="0"/>
                  </a:lnTo>
                  <a:close/>
                </a:path>
              </a:pathLst>
            </a:custGeom>
            <a:blipFill>
              <a:blip r:embed="rId4">
                <a:alphaModFix amt="65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23060" y="83443"/>
              <a:ext cx="2940430" cy="2940430"/>
            </a:xfrm>
            <a:custGeom>
              <a:avLst/>
              <a:gdLst/>
              <a:ahLst/>
              <a:cxnLst/>
              <a:rect l="l" t="t" r="r" b="b"/>
              <a:pathLst>
                <a:path w="2940430" h="2940430">
                  <a:moveTo>
                    <a:pt x="0" y="0"/>
                  </a:moveTo>
                  <a:lnTo>
                    <a:pt x="2940429" y="0"/>
                  </a:lnTo>
                  <a:lnTo>
                    <a:pt x="2940429" y="2940430"/>
                  </a:lnTo>
                  <a:lnTo>
                    <a:pt x="0" y="2940430"/>
                  </a:lnTo>
                  <a:lnTo>
                    <a:pt x="0" y="0"/>
                  </a:lnTo>
                  <a:close/>
                </a:path>
              </a:pathLst>
            </a:custGeom>
            <a:blipFill>
              <a:blip r:embed="rId6">
                <a:alphaModFix amt="65999"/>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6" name="Group 6"/>
          <p:cNvGrpSpPr/>
          <p:nvPr/>
        </p:nvGrpSpPr>
        <p:grpSpPr>
          <a:xfrm>
            <a:off x="2453865" y="2566769"/>
            <a:ext cx="2239912" cy="2267905"/>
            <a:chOff x="0" y="0"/>
            <a:chExt cx="2986549" cy="3023873"/>
          </a:xfrm>
        </p:grpSpPr>
        <p:sp>
          <p:nvSpPr>
            <p:cNvPr id="7" name="Freeform 7"/>
            <p:cNvSpPr/>
            <p:nvPr/>
          </p:nvSpPr>
          <p:spPr>
            <a:xfrm>
              <a:off x="23060" y="83443"/>
              <a:ext cx="2940430" cy="2940430"/>
            </a:xfrm>
            <a:custGeom>
              <a:avLst/>
              <a:gdLst/>
              <a:ahLst/>
              <a:cxnLst/>
              <a:rect l="l" t="t" r="r" b="b"/>
              <a:pathLst>
                <a:path w="2940430" h="2940430">
                  <a:moveTo>
                    <a:pt x="0" y="0"/>
                  </a:moveTo>
                  <a:lnTo>
                    <a:pt x="2940429" y="0"/>
                  </a:lnTo>
                  <a:lnTo>
                    <a:pt x="2940429" y="2940430"/>
                  </a:lnTo>
                  <a:lnTo>
                    <a:pt x="0" y="2940430"/>
                  </a:lnTo>
                  <a:lnTo>
                    <a:pt x="0" y="0"/>
                  </a:lnTo>
                  <a:close/>
                </a:path>
              </a:pathLst>
            </a:custGeom>
            <a:blipFill>
              <a:blip r:embed="rId2">
                <a:alphaModFix amt="65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0" y="0"/>
              <a:ext cx="2986549" cy="2986549"/>
            </a:xfrm>
            <a:custGeom>
              <a:avLst/>
              <a:gdLst/>
              <a:ahLst/>
              <a:cxnLst/>
              <a:rect l="l" t="t" r="r" b="b"/>
              <a:pathLst>
                <a:path w="2986549" h="2986549">
                  <a:moveTo>
                    <a:pt x="0" y="0"/>
                  </a:moveTo>
                  <a:lnTo>
                    <a:pt x="2986549" y="0"/>
                  </a:lnTo>
                  <a:lnTo>
                    <a:pt x="2986549" y="2986549"/>
                  </a:lnTo>
                  <a:lnTo>
                    <a:pt x="0" y="2986549"/>
                  </a:lnTo>
                  <a:lnTo>
                    <a:pt x="0" y="0"/>
                  </a:lnTo>
                  <a:close/>
                </a:path>
              </a:pathLst>
            </a:custGeom>
            <a:blipFill>
              <a:blip r:embed="rId4">
                <a:alphaModFix amt="65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3060" y="83443"/>
              <a:ext cx="2940430" cy="2940430"/>
            </a:xfrm>
            <a:custGeom>
              <a:avLst/>
              <a:gdLst/>
              <a:ahLst/>
              <a:cxnLst/>
              <a:rect l="l" t="t" r="r" b="b"/>
              <a:pathLst>
                <a:path w="2940430" h="2940430">
                  <a:moveTo>
                    <a:pt x="0" y="0"/>
                  </a:moveTo>
                  <a:lnTo>
                    <a:pt x="2940429" y="0"/>
                  </a:lnTo>
                  <a:lnTo>
                    <a:pt x="2940429" y="2940430"/>
                  </a:lnTo>
                  <a:lnTo>
                    <a:pt x="0" y="2940430"/>
                  </a:lnTo>
                  <a:lnTo>
                    <a:pt x="0" y="0"/>
                  </a:lnTo>
                  <a:close/>
                </a:path>
              </a:pathLst>
            </a:custGeom>
            <a:blipFill>
              <a:blip r:embed="rId6">
                <a:alphaModFix amt="65999"/>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10" name="Group 10"/>
          <p:cNvGrpSpPr/>
          <p:nvPr/>
        </p:nvGrpSpPr>
        <p:grpSpPr>
          <a:xfrm>
            <a:off x="2453865" y="4892033"/>
            <a:ext cx="2239912" cy="2267905"/>
            <a:chOff x="0" y="0"/>
            <a:chExt cx="2986549" cy="3023873"/>
          </a:xfrm>
        </p:grpSpPr>
        <p:sp>
          <p:nvSpPr>
            <p:cNvPr id="11" name="Freeform 11"/>
            <p:cNvSpPr/>
            <p:nvPr/>
          </p:nvSpPr>
          <p:spPr>
            <a:xfrm>
              <a:off x="23060" y="83443"/>
              <a:ext cx="2940430" cy="2940430"/>
            </a:xfrm>
            <a:custGeom>
              <a:avLst/>
              <a:gdLst/>
              <a:ahLst/>
              <a:cxnLst/>
              <a:rect l="l" t="t" r="r" b="b"/>
              <a:pathLst>
                <a:path w="2940430" h="2940430">
                  <a:moveTo>
                    <a:pt x="0" y="0"/>
                  </a:moveTo>
                  <a:lnTo>
                    <a:pt x="2940429" y="0"/>
                  </a:lnTo>
                  <a:lnTo>
                    <a:pt x="2940429" y="2940430"/>
                  </a:lnTo>
                  <a:lnTo>
                    <a:pt x="0" y="2940430"/>
                  </a:lnTo>
                  <a:lnTo>
                    <a:pt x="0" y="0"/>
                  </a:lnTo>
                  <a:close/>
                </a:path>
              </a:pathLst>
            </a:custGeom>
            <a:blipFill>
              <a:blip r:embed="rId2">
                <a:alphaModFix amt="65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0" y="0"/>
              <a:ext cx="2986549" cy="2986549"/>
            </a:xfrm>
            <a:custGeom>
              <a:avLst/>
              <a:gdLst/>
              <a:ahLst/>
              <a:cxnLst/>
              <a:rect l="l" t="t" r="r" b="b"/>
              <a:pathLst>
                <a:path w="2986549" h="2986549">
                  <a:moveTo>
                    <a:pt x="0" y="0"/>
                  </a:moveTo>
                  <a:lnTo>
                    <a:pt x="2986549" y="0"/>
                  </a:lnTo>
                  <a:lnTo>
                    <a:pt x="2986549" y="2986549"/>
                  </a:lnTo>
                  <a:lnTo>
                    <a:pt x="0" y="2986549"/>
                  </a:lnTo>
                  <a:lnTo>
                    <a:pt x="0" y="0"/>
                  </a:lnTo>
                  <a:close/>
                </a:path>
              </a:pathLst>
            </a:custGeom>
            <a:blipFill>
              <a:blip r:embed="rId4">
                <a:alphaModFix amt="65999"/>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23060" y="83443"/>
              <a:ext cx="2940430" cy="2940430"/>
            </a:xfrm>
            <a:custGeom>
              <a:avLst/>
              <a:gdLst/>
              <a:ahLst/>
              <a:cxnLst/>
              <a:rect l="l" t="t" r="r" b="b"/>
              <a:pathLst>
                <a:path w="2940430" h="2940430">
                  <a:moveTo>
                    <a:pt x="0" y="0"/>
                  </a:moveTo>
                  <a:lnTo>
                    <a:pt x="2940429" y="0"/>
                  </a:lnTo>
                  <a:lnTo>
                    <a:pt x="2940429" y="2940430"/>
                  </a:lnTo>
                  <a:lnTo>
                    <a:pt x="0" y="2940430"/>
                  </a:lnTo>
                  <a:lnTo>
                    <a:pt x="0" y="0"/>
                  </a:lnTo>
                  <a:close/>
                </a:path>
              </a:pathLst>
            </a:custGeom>
            <a:blipFill>
              <a:blip r:embed="rId6">
                <a:alphaModFix amt="65999"/>
                <a:extLst>
                  <a:ext uri="{96DAC541-7B7A-43D3-8B79-37D633B846F1}">
                    <asvg:svgBlip xmlns:asvg="http://schemas.microsoft.com/office/drawing/2016/SVG/main" r:embed="rId7"/>
                  </a:ext>
                </a:extLst>
              </a:blip>
              <a:stretch>
                <a:fillRect/>
              </a:stretch>
            </a:blipFill>
          </p:spPr>
          <p:txBody>
            <a:bodyPr/>
            <a:lstStyle/>
            <a:p>
              <a:endParaRPr lang="en-US"/>
            </a:p>
          </p:txBody>
        </p:sp>
      </p:grpSp>
      <p:grpSp>
        <p:nvGrpSpPr>
          <p:cNvPr id="14" name="Group 14"/>
          <p:cNvGrpSpPr/>
          <p:nvPr/>
        </p:nvGrpSpPr>
        <p:grpSpPr>
          <a:xfrm>
            <a:off x="-22296" y="-119369"/>
            <a:ext cx="574746" cy="10920495"/>
            <a:chOff x="0" y="0"/>
            <a:chExt cx="151373" cy="2876180"/>
          </a:xfrm>
        </p:grpSpPr>
        <p:sp>
          <p:nvSpPr>
            <p:cNvPr id="15" name="Freeform 15"/>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16" name="TextBox 16"/>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17" name="Freeform 17"/>
          <p:cNvSpPr/>
          <p:nvPr/>
        </p:nvSpPr>
        <p:spPr>
          <a:xfrm>
            <a:off x="3269050" y="5013682"/>
            <a:ext cx="609540" cy="689809"/>
          </a:xfrm>
          <a:custGeom>
            <a:avLst/>
            <a:gdLst/>
            <a:ahLst/>
            <a:cxnLst/>
            <a:rect l="l" t="t" r="r" b="b"/>
            <a:pathLst>
              <a:path w="609540" h="689809">
                <a:moveTo>
                  <a:pt x="0" y="0"/>
                </a:moveTo>
                <a:lnTo>
                  <a:pt x="609540" y="0"/>
                </a:lnTo>
                <a:lnTo>
                  <a:pt x="609540" y="689809"/>
                </a:lnTo>
                <a:lnTo>
                  <a:pt x="0" y="689809"/>
                </a:lnTo>
                <a:lnTo>
                  <a:pt x="0" y="0"/>
                </a:lnTo>
                <a:close/>
              </a:path>
            </a:pathLst>
          </a:custGeom>
          <a:blipFill>
            <a:blip r:embed="rId8"/>
            <a:stretch>
              <a:fillRect/>
            </a:stretch>
          </a:blipFill>
        </p:spPr>
        <p:txBody>
          <a:bodyPr/>
          <a:lstStyle/>
          <a:p>
            <a:endParaRPr lang="en-US"/>
          </a:p>
        </p:txBody>
      </p:sp>
      <p:sp>
        <p:nvSpPr>
          <p:cNvPr id="18" name="Freeform 18"/>
          <p:cNvSpPr/>
          <p:nvPr/>
        </p:nvSpPr>
        <p:spPr>
          <a:xfrm>
            <a:off x="3269050" y="2744054"/>
            <a:ext cx="609540" cy="689809"/>
          </a:xfrm>
          <a:custGeom>
            <a:avLst/>
            <a:gdLst/>
            <a:ahLst/>
            <a:cxnLst/>
            <a:rect l="l" t="t" r="r" b="b"/>
            <a:pathLst>
              <a:path w="609540" h="689809">
                <a:moveTo>
                  <a:pt x="0" y="0"/>
                </a:moveTo>
                <a:lnTo>
                  <a:pt x="609540" y="0"/>
                </a:lnTo>
                <a:lnTo>
                  <a:pt x="609540" y="689808"/>
                </a:lnTo>
                <a:lnTo>
                  <a:pt x="0" y="689808"/>
                </a:lnTo>
                <a:lnTo>
                  <a:pt x="0" y="0"/>
                </a:lnTo>
                <a:close/>
              </a:path>
            </a:pathLst>
          </a:custGeom>
          <a:blipFill>
            <a:blip r:embed="rId8"/>
            <a:stretch>
              <a:fillRect/>
            </a:stretch>
          </a:blipFill>
        </p:spPr>
        <p:txBody>
          <a:bodyPr/>
          <a:lstStyle/>
          <a:p>
            <a:endParaRPr lang="en-US"/>
          </a:p>
        </p:txBody>
      </p:sp>
      <p:sp>
        <p:nvSpPr>
          <p:cNvPr id="19" name="Freeform 19"/>
          <p:cNvSpPr/>
          <p:nvPr/>
        </p:nvSpPr>
        <p:spPr>
          <a:xfrm>
            <a:off x="3269050" y="7430761"/>
            <a:ext cx="609540" cy="689809"/>
          </a:xfrm>
          <a:custGeom>
            <a:avLst/>
            <a:gdLst/>
            <a:ahLst/>
            <a:cxnLst/>
            <a:rect l="l" t="t" r="r" b="b"/>
            <a:pathLst>
              <a:path w="609540" h="689809">
                <a:moveTo>
                  <a:pt x="0" y="0"/>
                </a:moveTo>
                <a:lnTo>
                  <a:pt x="609540" y="0"/>
                </a:lnTo>
                <a:lnTo>
                  <a:pt x="609540" y="689809"/>
                </a:lnTo>
                <a:lnTo>
                  <a:pt x="0" y="689809"/>
                </a:lnTo>
                <a:lnTo>
                  <a:pt x="0" y="0"/>
                </a:lnTo>
                <a:close/>
              </a:path>
            </a:pathLst>
          </a:custGeom>
          <a:blipFill>
            <a:blip r:embed="rId8"/>
            <a:stretch>
              <a:fillRect/>
            </a:stretch>
          </a:blipFill>
        </p:spPr>
        <p:txBody>
          <a:bodyPr/>
          <a:lstStyle/>
          <a:p>
            <a:endParaRPr lang="en-US"/>
          </a:p>
        </p:txBody>
      </p:sp>
      <p:sp>
        <p:nvSpPr>
          <p:cNvPr id="20" name="TextBox 20"/>
          <p:cNvSpPr txBox="1"/>
          <p:nvPr/>
        </p:nvSpPr>
        <p:spPr>
          <a:xfrm>
            <a:off x="2013966" y="3563522"/>
            <a:ext cx="3119709" cy="731568"/>
          </a:xfrm>
          <a:prstGeom prst="rect">
            <a:avLst/>
          </a:prstGeom>
        </p:spPr>
        <p:txBody>
          <a:bodyPr lIns="0" tIns="0" rIns="0" bIns="0" rtlCol="0" anchor="t">
            <a:spAutoFit/>
          </a:bodyPr>
          <a:lstStyle/>
          <a:p>
            <a:pPr algn="ctr">
              <a:lnSpc>
                <a:spcPts val="2945"/>
              </a:lnSpc>
            </a:pPr>
            <a:r>
              <a:rPr lang="en-US" sz="2103">
                <a:solidFill>
                  <a:srgbClr val="000000"/>
                </a:solidFill>
                <a:latin typeface="Aileron"/>
                <a:ea typeface="Aileron"/>
                <a:cs typeface="Aileron"/>
                <a:sym typeface="Aileron"/>
              </a:rPr>
              <a:t>527 Political</a:t>
            </a:r>
          </a:p>
          <a:p>
            <a:pPr algn="ctr">
              <a:lnSpc>
                <a:spcPts val="2945"/>
              </a:lnSpc>
            </a:pPr>
            <a:r>
              <a:rPr lang="en-US" sz="2103">
                <a:solidFill>
                  <a:srgbClr val="000000"/>
                </a:solidFill>
                <a:latin typeface="Aileron"/>
                <a:ea typeface="Aileron"/>
                <a:cs typeface="Aileron"/>
                <a:sym typeface="Aileron"/>
              </a:rPr>
              <a:t>Organizations</a:t>
            </a:r>
          </a:p>
        </p:txBody>
      </p:sp>
      <p:sp>
        <p:nvSpPr>
          <p:cNvPr id="21" name="TextBox 21"/>
          <p:cNvSpPr txBox="1"/>
          <p:nvPr/>
        </p:nvSpPr>
        <p:spPr>
          <a:xfrm>
            <a:off x="2013966" y="5777516"/>
            <a:ext cx="3119709" cy="731568"/>
          </a:xfrm>
          <a:prstGeom prst="rect">
            <a:avLst/>
          </a:prstGeom>
        </p:spPr>
        <p:txBody>
          <a:bodyPr lIns="0" tIns="0" rIns="0" bIns="0" rtlCol="0" anchor="t">
            <a:spAutoFit/>
          </a:bodyPr>
          <a:lstStyle/>
          <a:p>
            <a:pPr algn="ctr">
              <a:lnSpc>
                <a:spcPts val="2945"/>
              </a:lnSpc>
            </a:pPr>
            <a:r>
              <a:rPr lang="en-US" sz="2103">
                <a:solidFill>
                  <a:srgbClr val="000000"/>
                </a:solidFill>
                <a:latin typeface="Aileron"/>
                <a:ea typeface="Aileron"/>
                <a:cs typeface="Aileron"/>
                <a:sym typeface="Aileron"/>
              </a:rPr>
              <a:t>501(c)(6)</a:t>
            </a:r>
          </a:p>
          <a:p>
            <a:pPr algn="ctr">
              <a:lnSpc>
                <a:spcPts val="2945"/>
              </a:lnSpc>
            </a:pPr>
            <a:r>
              <a:rPr lang="en-US" sz="2103">
                <a:solidFill>
                  <a:srgbClr val="000000"/>
                </a:solidFill>
                <a:latin typeface="Aileron"/>
                <a:ea typeface="Aileron"/>
                <a:cs typeface="Aileron"/>
                <a:sym typeface="Aileron"/>
              </a:rPr>
              <a:t>Organizations</a:t>
            </a:r>
          </a:p>
        </p:txBody>
      </p:sp>
      <p:sp>
        <p:nvSpPr>
          <p:cNvPr id="22" name="TextBox 22"/>
          <p:cNvSpPr txBox="1"/>
          <p:nvPr/>
        </p:nvSpPr>
        <p:spPr>
          <a:xfrm>
            <a:off x="2013966" y="8180447"/>
            <a:ext cx="3119709" cy="731568"/>
          </a:xfrm>
          <a:prstGeom prst="rect">
            <a:avLst/>
          </a:prstGeom>
        </p:spPr>
        <p:txBody>
          <a:bodyPr lIns="0" tIns="0" rIns="0" bIns="0" rtlCol="0" anchor="t">
            <a:spAutoFit/>
          </a:bodyPr>
          <a:lstStyle/>
          <a:p>
            <a:pPr algn="ctr">
              <a:lnSpc>
                <a:spcPts val="2945"/>
              </a:lnSpc>
            </a:pPr>
            <a:r>
              <a:rPr lang="en-US" sz="2103">
                <a:solidFill>
                  <a:srgbClr val="000000"/>
                </a:solidFill>
                <a:latin typeface="Aileron"/>
                <a:ea typeface="Aileron"/>
                <a:cs typeface="Aileron"/>
                <a:sym typeface="Aileron"/>
              </a:rPr>
              <a:t>501(c)(4)</a:t>
            </a:r>
          </a:p>
          <a:p>
            <a:pPr algn="ctr">
              <a:lnSpc>
                <a:spcPts val="2945"/>
              </a:lnSpc>
            </a:pPr>
            <a:r>
              <a:rPr lang="en-US" sz="2103">
                <a:solidFill>
                  <a:srgbClr val="000000"/>
                </a:solidFill>
                <a:latin typeface="Aileron"/>
                <a:ea typeface="Aileron"/>
                <a:cs typeface="Aileron"/>
                <a:sym typeface="Aileron"/>
              </a:rPr>
              <a:t>Organizations</a:t>
            </a:r>
          </a:p>
        </p:txBody>
      </p:sp>
      <p:sp>
        <p:nvSpPr>
          <p:cNvPr id="23" name="TextBox 23"/>
          <p:cNvSpPr txBox="1"/>
          <p:nvPr/>
        </p:nvSpPr>
        <p:spPr>
          <a:xfrm>
            <a:off x="10532893" y="654149"/>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24" name="TextBox 24"/>
          <p:cNvSpPr txBox="1"/>
          <p:nvPr/>
        </p:nvSpPr>
        <p:spPr>
          <a:xfrm>
            <a:off x="1371600" y="1133475"/>
            <a:ext cx="8734324" cy="730250"/>
          </a:xfrm>
          <a:prstGeom prst="rect">
            <a:avLst/>
          </a:prstGeom>
        </p:spPr>
        <p:txBody>
          <a:bodyPr wrap="square" lIns="0" tIns="0" rIns="0" bIns="0" rtlCol="0" anchor="t">
            <a:spAutoFit/>
          </a:bodyPr>
          <a:lstStyle/>
          <a:p>
            <a:pPr algn="l">
              <a:lnSpc>
                <a:spcPts val="5499"/>
              </a:lnSpc>
            </a:pPr>
            <a:r>
              <a:rPr lang="en-US" sz="5499">
                <a:solidFill>
                  <a:srgbClr val="000000"/>
                </a:solidFill>
                <a:latin typeface="Archivo Black"/>
                <a:ea typeface="Archivo Black"/>
                <a:cs typeface="Archivo Black"/>
                <a:sym typeface="Archivo Black"/>
              </a:rPr>
              <a:t>Gifts: Member is Donor</a:t>
            </a:r>
          </a:p>
        </p:txBody>
      </p:sp>
      <p:sp>
        <p:nvSpPr>
          <p:cNvPr id="25" name="TextBox 25"/>
          <p:cNvSpPr txBox="1"/>
          <p:nvPr/>
        </p:nvSpPr>
        <p:spPr>
          <a:xfrm>
            <a:off x="2822599" y="6596427"/>
            <a:ext cx="1502444" cy="445353"/>
          </a:xfrm>
          <a:prstGeom prst="rect">
            <a:avLst/>
          </a:prstGeom>
        </p:spPr>
        <p:txBody>
          <a:bodyPr lIns="0" tIns="0" rIns="0" bIns="0" rtlCol="0" anchor="t">
            <a:spAutoFit/>
          </a:bodyPr>
          <a:lstStyle/>
          <a:p>
            <a:pPr algn="ctr">
              <a:lnSpc>
                <a:spcPts val="1767"/>
              </a:lnSpc>
            </a:pPr>
            <a:r>
              <a:rPr lang="en-US" sz="1262">
                <a:solidFill>
                  <a:srgbClr val="000000"/>
                </a:solidFill>
                <a:latin typeface="Aileron"/>
                <a:ea typeface="Aileron"/>
                <a:cs typeface="Aileron"/>
                <a:sym typeface="Aileron"/>
              </a:rPr>
              <a:t>e.g. Chambers of Commerce</a:t>
            </a:r>
          </a:p>
        </p:txBody>
      </p:sp>
      <p:sp>
        <p:nvSpPr>
          <p:cNvPr id="26" name="TextBox 26"/>
          <p:cNvSpPr txBox="1"/>
          <p:nvPr/>
        </p:nvSpPr>
        <p:spPr>
          <a:xfrm>
            <a:off x="2822599" y="4438068"/>
            <a:ext cx="1502444" cy="220934"/>
          </a:xfrm>
          <a:prstGeom prst="rect">
            <a:avLst/>
          </a:prstGeom>
        </p:spPr>
        <p:txBody>
          <a:bodyPr lIns="0" tIns="0" rIns="0" bIns="0" rtlCol="0" anchor="t">
            <a:spAutoFit/>
          </a:bodyPr>
          <a:lstStyle/>
          <a:p>
            <a:pPr algn="ctr">
              <a:lnSpc>
                <a:spcPts val="1767"/>
              </a:lnSpc>
            </a:pPr>
            <a:r>
              <a:rPr lang="en-US" sz="1262">
                <a:solidFill>
                  <a:srgbClr val="000000"/>
                </a:solidFill>
                <a:latin typeface="Aileron"/>
                <a:ea typeface="Aileron"/>
                <a:cs typeface="Aileron"/>
                <a:sym typeface="Aileron"/>
              </a:rPr>
              <a:t>e.g. Emerge</a:t>
            </a:r>
          </a:p>
        </p:txBody>
      </p:sp>
      <p:sp>
        <p:nvSpPr>
          <p:cNvPr id="27" name="TextBox 27"/>
          <p:cNvSpPr txBox="1"/>
          <p:nvPr/>
        </p:nvSpPr>
        <p:spPr>
          <a:xfrm>
            <a:off x="1371600" y="1709520"/>
            <a:ext cx="11666208" cy="492443"/>
          </a:xfrm>
          <a:prstGeom prst="rect">
            <a:avLst/>
          </a:prstGeom>
        </p:spPr>
        <p:txBody>
          <a:bodyPr wrap="square" lIns="0" tIns="0" rIns="0" bIns="0" rtlCol="0" anchor="t">
            <a:spAutoFit/>
          </a:bodyPr>
          <a:lstStyle/>
          <a:p>
            <a:pPr algn="l">
              <a:lnSpc>
                <a:spcPts val="4200"/>
              </a:lnSpc>
            </a:pPr>
            <a:r>
              <a:rPr lang="en-US" sz="3000">
                <a:solidFill>
                  <a:srgbClr val="000000"/>
                </a:solidFill>
                <a:latin typeface="Aileron"/>
                <a:ea typeface="Aileron"/>
                <a:cs typeface="Aileron"/>
                <a:sym typeface="Aileron"/>
              </a:rPr>
              <a:t>How 1-19-29.1(A) regulates donations of campaign contributions</a:t>
            </a:r>
          </a:p>
        </p:txBody>
      </p:sp>
      <p:grpSp>
        <p:nvGrpSpPr>
          <p:cNvPr id="28" name="Group 28"/>
          <p:cNvGrpSpPr/>
          <p:nvPr/>
        </p:nvGrpSpPr>
        <p:grpSpPr>
          <a:xfrm>
            <a:off x="5498213" y="2820144"/>
            <a:ext cx="10775821" cy="1761156"/>
            <a:chOff x="0" y="0"/>
            <a:chExt cx="14367761" cy="2348208"/>
          </a:xfrm>
        </p:grpSpPr>
        <p:sp>
          <p:nvSpPr>
            <p:cNvPr id="29" name="Freeform 29"/>
            <p:cNvSpPr/>
            <p:nvPr/>
          </p:nvSpPr>
          <p:spPr>
            <a:xfrm>
              <a:off x="0" y="0"/>
              <a:ext cx="14367761" cy="2348208"/>
            </a:xfrm>
            <a:custGeom>
              <a:avLst/>
              <a:gdLst/>
              <a:ahLst/>
              <a:cxnLst/>
              <a:rect l="l" t="t" r="r" b="b"/>
              <a:pathLst>
                <a:path w="14367761" h="2348208">
                  <a:moveTo>
                    <a:pt x="0" y="0"/>
                  </a:moveTo>
                  <a:lnTo>
                    <a:pt x="14367761" y="0"/>
                  </a:lnTo>
                  <a:lnTo>
                    <a:pt x="14367761" y="2348208"/>
                  </a:lnTo>
                  <a:lnTo>
                    <a:pt x="0" y="2348208"/>
                  </a:lnTo>
                  <a:lnTo>
                    <a:pt x="0" y="0"/>
                  </a:lnTo>
                  <a:close/>
                </a:path>
              </a:pathLst>
            </a:custGeom>
            <a:blipFill>
              <a:blip r:embed="rId9">
                <a:extLst>
                  <a:ext uri="{96DAC541-7B7A-43D3-8B79-37D633B846F1}">
                    <asvg:svgBlip xmlns:asvg="http://schemas.microsoft.com/office/drawing/2016/SVG/main" r:embed="rId10"/>
                  </a:ext>
                </a:extLst>
              </a:blip>
              <a:stretch>
                <a:fillRect b="-237747"/>
              </a:stretch>
            </a:blipFill>
          </p:spPr>
          <p:txBody>
            <a:bodyPr/>
            <a:lstStyle/>
            <a:p>
              <a:endParaRPr lang="en-US"/>
            </a:p>
          </p:txBody>
        </p:sp>
        <p:sp>
          <p:nvSpPr>
            <p:cNvPr id="30" name="Freeform 30"/>
            <p:cNvSpPr/>
            <p:nvPr/>
          </p:nvSpPr>
          <p:spPr>
            <a:xfrm>
              <a:off x="71538" y="77874"/>
              <a:ext cx="14224685" cy="2192461"/>
            </a:xfrm>
            <a:custGeom>
              <a:avLst/>
              <a:gdLst/>
              <a:ahLst/>
              <a:cxnLst/>
              <a:rect l="l" t="t" r="r" b="b"/>
              <a:pathLst>
                <a:path w="14224685" h="2192461">
                  <a:moveTo>
                    <a:pt x="0" y="0"/>
                  </a:moveTo>
                  <a:lnTo>
                    <a:pt x="14224685" y="0"/>
                  </a:lnTo>
                  <a:lnTo>
                    <a:pt x="14224685" y="2192460"/>
                  </a:lnTo>
                  <a:lnTo>
                    <a:pt x="0" y="2192460"/>
                  </a:lnTo>
                  <a:lnTo>
                    <a:pt x="0" y="0"/>
                  </a:lnTo>
                  <a:close/>
                </a:path>
              </a:pathLst>
            </a:custGeom>
            <a:blipFill>
              <a:blip r:embed="rId11">
                <a:extLst>
                  <a:ext uri="{96DAC541-7B7A-43D3-8B79-37D633B846F1}">
                    <asvg:svgBlip xmlns:asvg="http://schemas.microsoft.com/office/drawing/2016/SVG/main" r:embed="rId12"/>
                  </a:ext>
                </a:extLst>
              </a:blip>
              <a:stretch>
                <a:fillRect l="-837" t="-7333" r="-168" b="-254406"/>
              </a:stretch>
            </a:blipFill>
          </p:spPr>
          <p:txBody>
            <a:bodyPr/>
            <a:lstStyle/>
            <a:p>
              <a:endParaRPr lang="en-US"/>
            </a:p>
          </p:txBody>
        </p:sp>
      </p:grpSp>
      <p:grpSp>
        <p:nvGrpSpPr>
          <p:cNvPr id="31" name="Group 31"/>
          <p:cNvGrpSpPr/>
          <p:nvPr/>
        </p:nvGrpSpPr>
        <p:grpSpPr>
          <a:xfrm>
            <a:off x="5498213" y="5145407"/>
            <a:ext cx="10775821" cy="1761156"/>
            <a:chOff x="0" y="0"/>
            <a:chExt cx="14367761" cy="2348208"/>
          </a:xfrm>
        </p:grpSpPr>
        <p:sp>
          <p:nvSpPr>
            <p:cNvPr id="32" name="Freeform 32"/>
            <p:cNvSpPr/>
            <p:nvPr/>
          </p:nvSpPr>
          <p:spPr>
            <a:xfrm>
              <a:off x="0" y="0"/>
              <a:ext cx="14367761" cy="2348208"/>
            </a:xfrm>
            <a:custGeom>
              <a:avLst/>
              <a:gdLst/>
              <a:ahLst/>
              <a:cxnLst/>
              <a:rect l="l" t="t" r="r" b="b"/>
              <a:pathLst>
                <a:path w="14367761" h="2348208">
                  <a:moveTo>
                    <a:pt x="0" y="0"/>
                  </a:moveTo>
                  <a:lnTo>
                    <a:pt x="14367761" y="0"/>
                  </a:lnTo>
                  <a:lnTo>
                    <a:pt x="14367761" y="2348208"/>
                  </a:lnTo>
                  <a:lnTo>
                    <a:pt x="0" y="2348208"/>
                  </a:lnTo>
                  <a:lnTo>
                    <a:pt x="0" y="0"/>
                  </a:lnTo>
                  <a:close/>
                </a:path>
              </a:pathLst>
            </a:custGeom>
            <a:blipFill>
              <a:blip r:embed="rId9">
                <a:extLst>
                  <a:ext uri="{96DAC541-7B7A-43D3-8B79-37D633B846F1}">
                    <asvg:svgBlip xmlns:asvg="http://schemas.microsoft.com/office/drawing/2016/SVG/main" r:embed="rId10"/>
                  </a:ext>
                </a:extLst>
              </a:blip>
              <a:stretch>
                <a:fillRect b="-237747"/>
              </a:stretch>
            </a:blipFill>
          </p:spPr>
          <p:txBody>
            <a:bodyPr/>
            <a:lstStyle/>
            <a:p>
              <a:endParaRPr lang="en-US"/>
            </a:p>
          </p:txBody>
        </p:sp>
        <p:sp>
          <p:nvSpPr>
            <p:cNvPr id="33" name="Freeform 33"/>
            <p:cNvSpPr/>
            <p:nvPr/>
          </p:nvSpPr>
          <p:spPr>
            <a:xfrm>
              <a:off x="71538" y="77874"/>
              <a:ext cx="14224685" cy="2192461"/>
            </a:xfrm>
            <a:custGeom>
              <a:avLst/>
              <a:gdLst/>
              <a:ahLst/>
              <a:cxnLst/>
              <a:rect l="l" t="t" r="r" b="b"/>
              <a:pathLst>
                <a:path w="14224685" h="2192461">
                  <a:moveTo>
                    <a:pt x="0" y="0"/>
                  </a:moveTo>
                  <a:lnTo>
                    <a:pt x="14224685" y="0"/>
                  </a:lnTo>
                  <a:lnTo>
                    <a:pt x="14224685" y="2192460"/>
                  </a:lnTo>
                  <a:lnTo>
                    <a:pt x="0" y="2192460"/>
                  </a:lnTo>
                  <a:lnTo>
                    <a:pt x="0" y="0"/>
                  </a:lnTo>
                  <a:close/>
                </a:path>
              </a:pathLst>
            </a:custGeom>
            <a:blipFill>
              <a:blip r:embed="rId11">
                <a:extLst>
                  <a:ext uri="{96DAC541-7B7A-43D3-8B79-37D633B846F1}">
                    <asvg:svgBlip xmlns:asvg="http://schemas.microsoft.com/office/drawing/2016/SVG/main" r:embed="rId12"/>
                  </a:ext>
                </a:extLst>
              </a:blip>
              <a:stretch>
                <a:fillRect l="-837" t="-7333" r="-168" b="-254406"/>
              </a:stretch>
            </a:blipFill>
          </p:spPr>
          <p:txBody>
            <a:bodyPr/>
            <a:lstStyle/>
            <a:p>
              <a:endParaRPr lang="en-US"/>
            </a:p>
          </p:txBody>
        </p:sp>
      </p:grpSp>
      <p:grpSp>
        <p:nvGrpSpPr>
          <p:cNvPr id="34" name="Group 34"/>
          <p:cNvGrpSpPr/>
          <p:nvPr/>
        </p:nvGrpSpPr>
        <p:grpSpPr>
          <a:xfrm>
            <a:off x="5498213" y="7470670"/>
            <a:ext cx="10775821" cy="1761156"/>
            <a:chOff x="0" y="0"/>
            <a:chExt cx="14367761" cy="2348208"/>
          </a:xfrm>
        </p:grpSpPr>
        <p:sp>
          <p:nvSpPr>
            <p:cNvPr id="35" name="Freeform 35"/>
            <p:cNvSpPr/>
            <p:nvPr/>
          </p:nvSpPr>
          <p:spPr>
            <a:xfrm>
              <a:off x="0" y="0"/>
              <a:ext cx="14367761" cy="2348208"/>
            </a:xfrm>
            <a:custGeom>
              <a:avLst/>
              <a:gdLst/>
              <a:ahLst/>
              <a:cxnLst/>
              <a:rect l="l" t="t" r="r" b="b"/>
              <a:pathLst>
                <a:path w="14367761" h="2348208">
                  <a:moveTo>
                    <a:pt x="0" y="0"/>
                  </a:moveTo>
                  <a:lnTo>
                    <a:pt x="14367761" y="0"/>
                  </a:lnTo>
                  <a:lnTo>
                    <a:pt x="14367761" y="2348208"/>
                  </a:lnTo>
                  <a:lnTo>
                    <a:pt x="0" y="2348208"/>
                  </a:lnTo>
                  <a:lnTo>
                    <a:pt x="0" y="0"/>
                  </a:lnTo>
                  <a:close/>
                </a:path>
              </a:pathLst>
            </a:custGeom>
            <a:blipFill>
              <a:blip r:embed="rId9">
                <a:extLst>
                  <a:ext uri="{96DAC541-7B7A-43D3-8B79-37D633B846F1}">
                    <asvg:svgBlip xmlns:asvg="http://schemas.microsoft.com/office/drawing/2016/SVG/main" r:embed="rId10"/>
                  </a:ext>
                </a:extLst>
              </a:blip>
              <a:stretch>
                <a:fillRect b="-237747"/>
              </a:stretch>
            </a:blipFill>
          </p:spPr>
          <p:txBody>
            <a:bodyPr/>
            <a:lstStyle/>
            <a:p>
              <a:endParaRPr lang="en-US"/>
            </a:p>
          </p:txBody>
        </p:sp>
        <p:sp>
          <p:nvSpPr>
            <p:cNvPr id="36" name="Freeform 36"/>
            <p:cNvSpPr/>
            <p:nvPr/>
          </p:nvSpPr>
          <p:spPr>
            <a:xfrm>
              <a:off x="71538" y="77874"/>
              <a:ext cx="14224685" cy="2192461"/>
            </a:xfrm>
            <a:custGeom>
              <a:avLst/>
              <a:gdLst/>
              <a:ahLst/>
              <a:cxnLst/>
              <a:rect l="l" t="t" r="r" b="b"/>
              <a:pathLst>
                <a:path w="14224685" h="2192461">
                  <a:moveTo>
                    <a:pt x="0" y="0"/>
                  </a:moveTo>
                  <a:lnTo>
                    <a:pt x="14224685" y="0"/>
                  </a:lnTo>
                  <a:lnTo>
                    <a:pt x="14224685" y="2192460"/>
                  </a:lnTo>
                  <a:lnTo>
                    <a:pt x="0" y="2192460"/>
                  </a:lnTo>
                  <a:lnTo>
                    <a:pt x="0" y="0"/>
                  </a:lnTo>
                  <a:close/>
                </a:path>
              </a:pathLst>
            </a:custGeom>
            <a:blipFill>
              <a:blip r:embed="rId11">
                <a:extLst>
                  <a:ext uri="{96DAC541-7B7A-43D3-8B79-37D633B846F1}">
                    <asvg:svgBlip xmlns:asvg="http://schemas.microsoft.com/office/drawing/2016/SVG/main" r:embed="rId12"/>
                  </a:ext>
                </a:extLst>
              </a:blip>
              <a:stretch>
                <a:fillRect l="-837" t="-7333" r="-168" b="-254406"/>
              </a:stretch>
            </a:blipFill>
          </p:spPr>
          <p:txBody>
            <a:bodyPr/>
            <a:lstStyle/>
            <a:p>
              <a:endParaRPr lang="en-US"/>
            </a:p>
          </p:txBody>
        </p:sp>
      </p:grpSp>
      <p:sp>
        <p:nvSpPr>
          <p:cNvPr id="37" name="TextBox 37"/>
          <p:cNvSpPr txBox="1"/>
          <p:nvPr/>
        </p:nvSpPr>
        <p:spPr>
          <a:xfrm>
            <a:off x="5610029" y="2928719"/>
            <a:ext cx="10509473" cy="1851567"/>
          </a:xfrm>
          <a:prstGeom prst="rect">
            <a:avLst/>
          </a:prstGeom>
        </p:spPr>
        <p:txBody>
          <a:bodyPr lIns="0" tIns="0" rIns="0" bIns="0" rtlCol="0" anchor="t">
            <a:spAutoFit/>
          </a:bodyPr>
          <a:lstStyle/>
          <a:p>
            <a:pPr algn="l">
              <a:lnSpc>
                <a:spcPts val="2945"/>
              </a:lnSpc>
            </a:pPr>
            <a:r>
              <a:rPr lang="en-US" sz="2103">
                <a:solidFill>
                  <a:srgbClr val="000000"/>
                </a:solidFill>
                <a:latin typeface="Aileron"/>
                <a:ea typeface="Aileron"/>
                <a:cs typeface="Aileron"/>
                <a:sym typeface="Aileron"/>
              </a:rPr>
              <a:t>These organizations are tax-exempt entities created primarily to influence the selection, nomination, election, or appointment of candidates to public office.  They do not qualify under Section 170(b)(1)(A) because their primary focus is political activity rather than charitable or public purposes.</a:t>
            </a:r>
          </a:p>
          <a:p>
            <a:pPr algn="l">
              <a:lnSpc>
                <a:spcPts val="2945"/>
              </a:lnSpc>
            </a:pPr>
            <a:endParaRPr lang="en-US" sz="2103">
              <a:solidFill>
                <a:srgbClr val="000000"/>
              </a:solidFill>
              <a:latin typeface="Aileron"/>
              <a:ea typeface="Aileron"/>
              <a:cs typeface="Aileron"/>
              <a:sym typeface="Aileron"/>
            </a:endParaRPr>
          </a:p>
        </p:txBody>
      </p:sp>
      <p:sp>
        <p:nvSpPr>
          <p:cNvPr id="38" name="TextBox 38"/>
          <p:cNvSpPr txBox="1"/>
          <p:nvPr/>
        </p:nvSpPr>
        <p:spPr>
          <a:xfrm>
            <a:off x="5610029" y="5262080"/>
            <a:ext cx="10552190" cy="1480185"/>
          </a:xfrm>
          <a:prstGeom prst="rect">
            <a:avLst/>
          </a:prstGeom>
        </p:spPr>
        <p:txBody>
          <a:bodyPr lIns="0" tIns="0" rIns="0" bIns="0" rtlCol="0" anchor="t">
            <a:spAutoFit/>
          </a:bodyPr>
          <a:lstStyle/>
          <a:p>
            <a:pPr algn="l">
              <a:lnSpc>
                <a:spcPts val="2939"/>
              </a:lnSpc>
              <a:spcBef>
                <a:spcPct val="0"/>
              </a:spcBef>
            </a:pPr>
            <a:r>
              <a:rPr lang="en-US" sz="2099">
                <a:solidFill>
                  <a:srgbClr val="000000"/>
                </a:solidFill>
                <a:latin typeface="Aileron"/>
                <a:ea typeface="Aileron"/>
                <a:cs typeface="Aileron"/>
                <a:sym typeface="Aileron"/>
              </a:rPr>
              <a:t>These organizations are tax-exempt and specifically for business leagues, trade associations, or professional organizations that promote the common interests of their members.  They are not eligible for Section 170(b)(1)(A) because they are member-serving rather than serving a broader public or charitable purpose.</a:t>
            </a:r>
          </a:p>
        </p:txBody>
      </p:sp>
      <p:sp>
        <p:nvSpPr>
          <p:cNvPr id="39" name="TextBox 39"/>
          <p:cNvSpPr txBox="1"/>
          <p:nvPr/>
        </p:nvSpPr>
        <p:spPr>
          <a:xfrm>
            <a:off x="5567312" y="7587343"/>
            <a:ext cx="10552190" cy="1480185"/>
          </a:xfrm>
          <a:prstGeom prst="rect">
            <a:avLst/>
          </a:prstGeom>
        </p:spPr>
        <p:txBody>
          <a:bodyPr lIns="0" tIns="0" rIns="0" bIns="0" rtlCol="0" anchor="t">
            <a:spAutoFit/>
          </a:bodyPr>
          <a:lstStyle/>
          <a:p>
            <a:pPr algn="l">
              <a:lnSpc>
                <a:spcPts val="2939"/>
              </a:lnSpc>
              <a:spcBef>
                <a:spcPct val="0"/>
              </a:spcBef>
            </a:pPr>
            <a:r>
              <a:rPr lang="en-US" sz="2099">
                <a:solidFill>
                  <a:srgbClr val="000000"/>
                </a:solidFill>
                <a:latin typeface="Aileron"/>
                <a:ea typeface="Aileron"/>
                <a:cs typeface="Aileron"/>
                <a:sym typeface="Aileron"/>
              </a:rPr>
              <a:t>These organizations are tax-exempt and focus on promoting social welfare and civic engagement.  However, their lobbying or political advocacy disqualifies them from Section 170(b)(1)(A) eligibility, as their activities are not exclusively charitable or educational.</a:t>
            </a:r>
          </a:p>
        </p:txBody>
      </p:sp>
      <p:sp>
        <p:nvSpPr>
          <p:cNvPr id="40" name="TextBox 40"/>
          <p:cNvSpPr txBox="1"/>
          <p:nvPr/>
        </p:nvSpPr>
        <p:spPr>
          <a:xfrm>
            <a:off x="2822599" y="8990943"/>
            <a:ext cx="1502444" cy="220934"/>
          </a:xfrm>
          <a:prstGeom prst="rect">
            <a:avLst/>
          </a:prstGeom>
        </p:spPr>
        <p:txBody>
          <a:bodyPr lIns="0" tIns="0" rIns="0" bIns="0" rtlCol="0" anchor="t">
            <a:spAutoFit/>
          </a:bodyPr>
          <a:lstStyle/>
          <a:p>
            <a:pPr algn="ctr">
              <a:lnSpc>
                <a:spcPts val="1767"/>
              </a:lnSpc>
            </a:pPr>
            <a:r>
              <a:rPr lang="en-US" sz="1262">
                <a:solidFill>
                  <a:srgbClr val="000000"/>
                </a:solidFill>
                <a:latin typeface="Aileron"/>
                <a:ea typeface="Aileron"/>
                <a:cs typeface="Aileron"/>
                <a:sym typeface="Aileron"/>
              </a:rPr>
              <a:t>e.g. AARP</a:t>
            </a:r>
          </a:p>
        </p:txBody>
      </p:sp>
      <p:sp>
        <p:nvSpPr>
          <p:cNvPr id="41" name="TextBox 41"/>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grpSp>
        <p:nvGrpSpPr>
          <p:cNvPr id="42" name="Group 4">
            <a:extLst>
              <a:ext uri="{FF2B5EF4-FFF2-40B4-BE49-F238E27FC236}">
                <a16:creationId xmlns:a16="http://schemas.microsoft.com/office/drawing/2014/main" id="{8528890F-03A9-768B-E3F5-35D19F423680}"/>
              </a:ext>
            </a:extLst>
          </p:cNvPr>
          <p:cNvGrpSpPr/>
          <p:nvPr/>
        </p:nvGrpSpPr>
        <p:grpSpPr>
          <a:xfrm>
            <a:off x="-53102" y="-251873"/>
            <a:ext cx="1081802" cy="10920495"/>
            <a:chOff x="0" y="0"/>
            <a:chExt cx="151373" cy="2876180"/>
          </a:xfrm>
        </p:grpSpPr>
        <p:sp>
          <p:nvSpPr>
            <p:cNvPr id="43" name="Freeform 5">
              <a:extLst>
                <a:ext uri="{FF2B5EF4-FFF2-40B4-BE49-F238E27FC236}">
                  <a16:creationId xmlns:a16="http://schemas.microsoft.com/office/drawing/2014/main" id="{E18202A0-EB85-912F-39EE-FFEC94A06DAF}"/>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44" name="TextBox 6">
              <a:extLst>
                <a:ext uri="{FF2B5EF4-FFF2-40B4-BE49-F238E27FC236}">
                  <a16:creationId xmlns:a16="http://schemas.microsoft.com/office/drawing/2014/main" id="{BCA8AB2B-9583-B629-6D22-DA68F343CDBC}"/>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0532893" y="654149"/>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10" name="TextBox 10"/>
          <p:cNvSpPr txBox="1"/>
          <p:nvPr/>
        </p:nvSpPr>
        <p:spPr>
          <a:xfrm>
            <a:off x="1371600" y="2400300"/>
            <a:ext cx="15887700" cy="7363811"/>
          </a:xfrm>
          <a:prstGeom prst="rect">
            <a:avLst/>
          </a:prstGeom>
        </p:spPr>
        <p:txBody>
          <a:bodyPr wrap="square" lIns="0" tIns="0" rIns="0" bIns="0" rtlCol="0" anchor="t">
            <a:spAutoFit/>
          </a:bodyPr>
          <a:lstStyle/>
          <a:p>
            <a:pPr algn="l"/>
            <a:r>
              <a:rPr lang="en-US" sz="3200">
                <a:solidFill>
                  <a:srgbClr val="000000"/>
                </a:solidFill>
                <a:latin typeface="Aileron" panose="020B0604020202020204" charset="0"/>
                <a:ea typeface="Aileron"/>
                <a:cs typeface="Aileron"/>
                <a:sym typeface="Aileron"/>
              </a:rPr>
              <a:t>In addition to those donations allowed by Section 1-19-29.1(A)(4), despite Section 1-19-29.1(A)’s prohibition, the First Amendment likely allows for other</a:t>
            </a:r>
            <a:r>
              <a:rPr lang="en-US" sz="3200" b="1" i="1">
                <a:solidFill>
                  <a:srgbClr val="000000"/>
                </a:solidFill>
                <a:latin typeface="Aileron" panose="020B0604020202020204" charset="0"/>
                <a:ea typeface="Aileron Bold Italics"/>
                <a:cs typeface="Aileron Bold Italics"/>
                <a:sym typeface="Aileron Bold Italics"/>
              </a:rPr>
              <a:t> charitable gifts</a:t>
            </a:r>
            <a:r>
              <a:rPr lang="en-US" sz="3200">
                <a:solidFill>
                  <a:srgbClr val="000000"/>
                </a:solidFill>
                <a:latin typeface="Aileron" panose="020B0604020202020204" charset="0"/>
                <a:ea typeface="Aileron"/>
                <a:cs typeface="Aileron"/>
                <a:sym typeface="Aileron"/>
              </a:rPr>
              <a:t> of campaign contributions under two conditions that make the gift protected speech.  </a:t>
            </a:r>
          </a:p>
          <a:p>
            <a:pPr algn="l"/>
            <a:endParaRPr lang="en-US" sz="3200">
              <a:solidFill>
                <a:srgbClr val="000000"/>
              </a:solidFill>
              <a:latin typeface="Aileron" panose="020B0604020202020204" charset="0"/>
              <a:ea typeface="Aileron"/>
              <a:cs typeface="Aileron"/>
              <a:sym typeface="Aileron"/>
            </a:endParaRPr>
          </a:p>
          <a:p>
            <a:pPr marL="773429" lvl="1" indent="-514350" algn="l">
              <a:buFont typeface="+mj-lt"/>
              <a:buAutoNum type="arabicPeriod"/>
            </a:pPr>
            <a:r>
              <a:rPr lang="en-US" sz="3200">
                <a:solidFill>
                  <a:srgbClr val="000000"/>
                </a:solidFill>
                <a:latin typeface="Aileron" panose="020B0604020202020204" charset="0"/>
                <a:ea typeface="Aileron"/>
                <a:cs typeface="Aileron"/>
                <a:sym typeface="Aileron"/>
              </a:rPr>
              <a:t>Was the gift given with the intent to convey a particularized message?</a:t>
            </a:r>
          </a:p>
          <a:p>
            <a:pPr marL="773429" lvl="1" indent="-514350" algn="l">
              <a:buFont typeface="+mj-lt"/>
              <a:buAutoNum type="arabicPeriod"/>
            </a:pPr>
            <a:r>
              <a:rPr lang="en-US" sz="3200">
                <a:solidFill>
                  <a:srgbClr val="000000"/>
                </a:solidFill>
                <a:latin typeface="Aileron" panose="020B0604020202020204" charset="0"/>
                <a:ea typeface="Aileron"/>
                <a:cs typeface="Aileron"/>
                <a:sym typeface="Aileron"/>
              </a:rPr>
              <a:t>Is there a great likelihood that the message would be understood by those who viewed it?</a:t>
            </a:r>
          </a:p>
          <a:p>
            <a:pPr algn="l"/>
            <a:endParaRPr lang="en-US" sz="3200">
              <a:solidFill>
                <a:srgbClr val="000000"/>
              </a:solidFill>
              <a:latin typeface="Aileron" panose="020B0604020202020204" charset="0"/>
              <a:ea typeface="Aileron"/>
              <a:cs typeface="Aileron"/>
              <a:sym typeface="Aileron"/>
            </a:endParaRPr>
          </a:p>
          <a:p>
            <a:pPr algn="l"/>
            <a:r>
              <a:rPr lang="en-US" sz="2800" i="1">
                <a:solidFill>
                  <a:srgbClr val="000000"/>
                </a:solidFill>
                <a:latin typeface="Aileron" panose="020B0604020202020204" charset="0"/>
                <a:ea typeface="Aileron Italics"/>
                <a:cs typeface="Aileron Italics"/>
                <a:sym typeface="Aileron Italics"/>
              </a:rPr>
              <a:t>See Texas v. Johnson</a:t>
            </a:r>
            <a:r>
              <a:rPr lang="en-US" sz="2800">
                <a:solidFill>
                  <a:srgbClr val="000000"/>
                </a:solidFill>
                <a:latin typeface="Aileron" panose="020B0604020202020204" charset="0"/>
                <a:ea typeface="Aileron"/>
                <a:cs typeface="Aileron"/>
                <a:sym typeface="Aileron"/>
              </a:rPr>
              <a:t>, 491 U.S. 397 (1989); </a:t>
            </a:r>
            <a:r>
              <a:rPr lang="en-US" sz="2800" i="1">
                <a:solidFill>
                  <a:srgbClr val="000000"/>
                </a:solidFill>
                <a:latin typeface="Aileron" panose="020B0604020202020204" charset="0"/>
                <a:ea typeface="Aileron Italics"/>
                <a:cs typeface="Aileron Italics"/>
                <a:sym typeface="Aileron Italics"/>
              </a:rPr>
              <a:t>cf. also</a:t>
            </a:r>
            <a:r>
              <a:rPr lang="en-US" sz="2800">
                <a:solidFill>
                  <a:srgbClr val="000000"/>
                </a:solidFill>
                <a:latin typeface="Aileron" panose="020B0604020202020204" charset="0"/>
                <a:ea typeface="Aileron"/>
                <a:cs typeface="Aileron"/>
                <a:sym typeface="Aileron"/>
              </a:rPr>
              <a:t> Order Granting in Part and Denying in Part Pl.’s Mot. for Prelim. Inj., </a:t>
            </a:r>
            <a:r>
              <a:rPr lang="en-US" sz="2800" i="1">
                <a:solidFill>
                  <a:srgbClr val="000000"/>
                </a:solidFill>
                <a:latin typeface="Aileron" panose="020B0604020202020204" charset="0"/>
                <a:ea typeface="Aileron Italics"/>
                <a:cs typeface="Aileron Italics"/>
                <a:sym typeface="Aileron Italics"/>
              </a:rPr>
              <a:t>Ortiz y Pino v. Toulouse Oliver</a:t>
            </a:r>
            <a:r>
              <a:rPr lang="en-US" sz="2800">
                <a:solidFill>
                  <a:srgbClr val="000000"/>
                </a:solidFill>
                <a:latin typeface="Aileron" panose="020B0604020202020204" charset="0"/>
                <a:ea typeface="Aileron"/>
                <a:cs typeface="Aileron"/>
                <a:sym typeface="Aileron"/>
              </a:rPr>
              <a:t>, at 15-16  1:24-cv-00240-MIS-JFR (Oct. 28, 2024 D.N.M.) (Doc. 25) (providing an example showing Section 1-19-29.1(A)’s prohibition on donations to individuals or entities other than 170(b)(1)(A) entities is facially overbroad)</a:t>
            </a:r>
          </a:p>
          <a:p>
            <a:pPr algn="l">
              <a:lnSpc>
                <a:spcPts val="2659"/>
              </a:lnSpc>
            </a:pPr>
            <a:endParaRPr lang="en-US" sz="1899">
              <a:solidFill>
                <a:srgbClr val="000000"/>
              </a:solidFill>
              <a:latin typeface="Aileron"/>
              <a:ea typeface="Aileron"/>
              <a:cs typeface="Aileron"/>
              <a:sym typeface="Aileron"/>
            </a:endParaRPr>
          </a:p>
          <a:p>
            <a:pPr algn="l">
              <a:lnSpc>
                <a:spcPts val="2659"/>
              </a:lnSpc>
            </a:pPr>
            <a:endParaRPr lang="en-US" sz="1899">
              <a:solidFill>
                <a:srgbClr val="000000"/>
              </a:solidFill>
              <a:latin typeface="Aileron"/>
              <a:ea typeface="Aileron"/>
              <a:cs typeface="Aileron"/>
              <a:sym typeface="Aileron"/>
            </a:endParaRPr>
          </a:p>
          <a:p>
            <a:pPr algn="l">
              <a:lnSpc>
                <a:spcPts val="2659"/>
              </a:lnSpc>
            </a:pPr>
            <a:endParaRPr lang="en-US" sz="1899">
              <a:solidFill>
                <a:srgbClr val="000000"/>
              </a:solidFill>
              <a:latin typeface="Aileron"/>
              <a:ea typeface="Aileron"/>
              <a:cs typeface="Aileron"/>
              <a:sym typeface="Aileron"/>
            </a:endParaRPr>
          </a:p>
          <a:p>
            <a:pPr algn="l">
              <a:lnSpc>
                <a:spcPts val="2659"/>
              </a:lnSpc>
            </a:pPr>
            <a:endParaRPr lang="en-US" sz="1899">
              <a:solidFill>
                <a:srgbClr val="000000"/>
              </a:solidFill>
              <a:latin typeface="Aileron"/>
              <a:ea typeface="Aileron"/>
              <a:cs typeface="Aileron"/>
              <a:sym typeface="Aileron"/>
            </a:endParaRPr>
          </a:p>
          <a:p>
            <a:pPr algn="l">
              <a:lnSpc>
                <a:spcPts val="2659"/>
              </a:lnSpc>
              <a:spcBef>
                <a:spcPct val="0"/>
              </a:spcBef>
            </a:pPr>
            <a:endParaRPr lang="en-US" sz="1899">
              <a:solidFill>
                <a:srgbClr val="000000"/>
              </a:solidFill>
              <a:latin typeface="Aileron"/>
              <a:ea typeface="Aileron"/>
              <a:cs typeface="Aileron"/>
              <a:sym typeface="Aileron"/>
            </a:endParaRPr>
          </a:p>
        </p:txBody>
      </p:sp>
      <p:sp>
        <p:nvSpPr>
          <p:cNvPr id="11" name="TextBox 11"/>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grpSp>
        <p:nvGrpSpPr>
          <p:cNvPr id="12" name="Group 4">
            <a:extLst>
              <a:ext uri="{FF2B5EF4-FFF2-40B4-BE49-F238E27FC236}">
                <a16:creationId xmlns:a16="http://schemas.microsoft.com/office/drawing/2014/main" id="{D600E8E8-DD99-8FE0-EADC-0602E9F41942}"/>
              </a:ext>
            </a:extLst>
          </p:cNvPr>
          <p:cNvGrpSpPr/>
          <p:nvPr/>
        </p:nvGrpSpPr>
        <p:grpSpPr>
          <a:xfrm>
            <a:off x="-53102" y="-251873"/>
            <a:ext cx="1081802" cy="10920495"/>
            <a:chOff x="0" y="0"/>
            <a:chExt cx="151373" cy="2876180"/>
          </a:xfrm>
        </p:grpSpPr>
        <p:sp>
          <p:nvSpPr>
            <p:cNvPr id="13" name="Freeform 5">
              <a:extLst>
                <a:ext uri="{FF2B5EF4-FFF2-40B4-BE49-F238E27FC236}">
                  <a16:creationId xmlns:a16="http://schemas.microsoft.com/office/drawing/2014/main" id="{D40EA152-2FCB-0E22-D3B3-430BBF39BC59}"/>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14" name="TextBox 6">
              <a:extLst>
                <a:ext uri="{FF2B5EF4-FFF2-40B4-BE49-F238E27FC236}">
                  <a16:creationId xmlns:a16="http://schemas.microsoft.com/office/drawing/2014/main" id="{C8BC2EDF-C379-6C9D-6EB0-C7B9C5A522B3}"/>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15" name="TextBox 38">
            <a:extLst>
              <a:ext uri="{FF2B5EF4-FFF2-40B4-BE49-F238E27FC236}">
                <a16:creationId xmlns:a16="http://schemas.microsoft.com/office/drawing/2014/main" id="{9CF82A4A-BD53-2BAD-9B51-DB0CDB01B6D2}"/>
              </a:ext>
            </a:extLst>
          </p:cNvPr>
          <p:cNvSpPr txBox="1"/>
          <p:nvPr/>
        </p:nvSpPr>
        <p:spPr>
          <a:xfrm>
            <a:off x="1371600" y="1133475"/>
            <a:ext cx="8734324" cy="730250"/>
          </a:xfrm>
          <a:prstGeom prst="rect">
            <a:avLst/>
          </a:prstGeom>
        </p:spPr>
        <p:txBody>
          <a:bodyPr wrap="square" lIns="0" tIns="0" rIns="0" bIns="0" rtlCol="0" anchor="t">
            <a:spAutoFit/>
          </a:bodyPr>
          <a:lstStyle/>
          <a:p>
            <a:pPr algn="l">
              <a:lnSpc>
                <a:spcPts val="5499"/>
              </a:lnSpc>
            </a:pPr>
            <a:r>
              <a:rPr lang="en-US" sz="5499">
                <a:solidFill>
                  <a:srgbClr val="000000"/>
                </a:solidFill>
                <a:latin typeface="Archivo Black"/>
                <a:ea typeface="Archivo Black"/>
                <a:cs typeface="Archivo Black"/>
                <a:sym typeface="Archivo Black"/>
              </a:rPr>
              <a:t>Gifts: Member is Donor</a:t>
            </a:r>
          </a:p>
        </p:txBody>
      </p:sp>
      <p:sp>
        <p:nvSpPr>
          <p:cNvPr id="16" name="AutoShape 10">
            <a:extLst>
              <a:ext uri="{FF2B5EF4-FFF2-40B4-BE49-F238E27FC236}">
                <a16:creationId xmlns:a16="http://schemas.microsoft.com/office/drawing/2014/main" id="{A63F969D-48F2-C500-F056-1F3FAA3763F1}"/>
              </a:ext>
            </a:extLst>
          </p:cNvPr>
          <p:cNvSpPr/>
          <p:nvPr/>
        </p:nvSpPr>
        <p:spPr>
          <a:xfrm>
            <a:off x="1452598" y="1863725"/>
            <a:ext cx="4800600" cy="0"/>
          </a:xfrm>
          <a:prstGeom prst="line">
            <a:avLst/>
          </a:prstGeom>
          <a:ln w="19050"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CEEA4-A7BE-10F9-7EDA-C91F2029A54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41B3833-BC12-9CF7-1D45-25553E5BE5B6}"/>
              </a:ext>
            </a:extLst>
          </p:cNvPr>
          <p:cNvGrpSpPr/>
          <p:nvPr/>
        </p:nvGrpSpPr>
        <p:grpSpPr>
          <a:xfrm rot="-1919355">
            <a:off x="-1703375" y="-97326"/>
            <a:ext cx="6447620" cy="13984122"/>
            <a:chOff x="0" y="0"/>
            <a:chExt cx="684486" cy="1484569"/>
          </a:xfrm>
        </p:grpSpPr>
        <p:sp>
          <p:nvSpPr>
            <p:cNvPr id="3" name="Freeform 3">
              <a:extLst>
                <a:ext uri="{FF2B5EF4-FFF2-40B4-BE49-F238E27FC236}">
                  <a16:creationId xmlns:a16="http://schemas.microsoft.com/office/drawing/2014/main" id="{CD4D16B6-0F45-60E0-BA40-A90256DEAF3C}"/>
                </a:ext>
              </a:extLst>
            </p:cNvPr>
            <p:cNvSpPr/>
            <p:nvPr/>
          </p:nvSpPr>
          <p:spPr>
            <a:xfrm>
              <a:off x="0" y="0"/>
              <a:ext cx="684486" cy="1484569"/>
            </a:xfrm>
            <a:custGeom>
              <a:avLst/>
              <a:gdLst/>
              <a:ahLst/>
              <a:cxnLst/>
              <a:rect l="l" t="t" r="r" b="b"/>
              <a:pathLst>
                <a:path w="684486" h="1484569">
                  <a:moveTo>
                    <a:pt x="0" y="0"/>
                  </a:moveTo>
                  <a:lnTo>
                    <a:pt x="684486" y="0"/>
                  </a:lnTo>
                  <a:lnTo>
                    <a:pt x="684486" y="1484569"/>
                  </a:lnTo>
                  <a:lnTo>
                    <a:pt x="0" y="1484569"/>
                  </a:lnTo>
                  <a:close/>
                </a:path>
              </a:pathLst>
            </a:custGeom>
            <a:solidFill>
              <a:srgbClr val="3F6582"/>
            </a:solidFill>
          </p:spPr>
          <p:txBody>
            <a:bodyPr/>
            <a:lstStyle/>
            <a:p>
              <a:endParaRPr lang="en-US"/>
            </a:p>
          </p:txBody>
        </p:sp>
        <p:sp>
          <p:nvSpPr>
            <p:cNvPr id="4" name="TextBox 4">
              <a:extLst>
                <a:ext uri="{FF2B5EF4-FFF2-40B4-BE49-F238E27FC236}">
                  <a16:creationId xmlns:a16="http://schemas.microsoft.com/office/drawing/2014/main" id="{278879E9-2F8A-CC43-8C6B-14F999F91F6B}"/>
                </a:ext>
              </a:extLst>
            </p:cNvPr>
            <p:cNvSpPr txBox="1"/>
            <p:nvPr/>
          </p:nvSpPr>
          <p:spPr>
            <a:xfrm>
              <a:off x="0" y="-38100"/>
              <a:ext cx="684486" cy="1522669"/>
            </a:xfrm>
            <a:prstGeom prst="rect">
              <a:avLst/>
            </a:prstGeom>
          </p:spPr>
          <p:txBody>
            <a:bodyPr lIns="50800" tIns="50800" rIns="50800" bIns="50800" rtlCol="0" anchor="ctr"/>
            <a:lstStyle/>
            <a:p>
              <a:pPr algn="ctr">
                <a:lnSpc>
                  <a:spcPts val="2659"/>
                </a:lnSpc>
              </a:pPr>
              <a:endParaRPr/>
            </a:p>
          </p:txBody>
        </p:sp>
      </p:grpSp>
      <p:grpSp>
        <p:nvGrpSpPr>
          <p:cNvPr id="5" name="Group 5">
            <a:extLst>
              <a:ext uri="{FF2B5EF4-FFF2-40B4-BE49-F238E27FC236}">
                <a16:creationId xmlns:a16="http://schemas.microsoft.com/office/drawing/2014/main" id="{7033AF6F-1B9B-5236-363D-44B04EE5BAFF}"/>
              </a:ext>
            </a:extLst>
          </p:cNvPr>
          <p:cNvGrpSpPr/>
          <p:nvPr/>
        </p:nvGrpSpPr>
        <p:grpSpPr>
          <a:xfrm>
            <a:off x="1028700" y="1461323"/>
            <a:ext cx="6658503" cy="7364353"/>
            <a:chOff x="0" y="0"/>
            <a:chExt cx="8878004" cy="9819138"/>
          </a:xfrm>
        </p:grpSpPr>
        <p:pic>
          <p:nvPicPr>
            <p:cNvPr id="6" name="Picture 6">
              <a:extLst>
                <a:ext uri="{FF2B5EF4-FFF2-40B4-BE49-F238E27FC236}">
                  <a16:creationId xmlns:a16="http://schemas.microsoft.com/office/drawing/2014/main" id="{3B624F05-F676-8B74-6AC5-0F743F25F37C}"/>
                </a:ext>
              </a:extLst>
            </p:cNvPr>
            <p:cNvPicPr>
              <a:picLocks noChangeAspect="1"/>
            </p:cNvPicPr>
            <p:nvPr/>
          </p:nvPicPr>
          <p:blipFill>
            <a:blip r:embed="rId2"/>
            <a:srcRect l="19880" r="19880"/>
            <a:stretch>
              <a:fillRect/>
            </a:stretch>
          </p:blipFill>
          <p:spPr>
            <a:xfrm>
              <a:off x="0" y="0"/>
              <a:ext cx="8878004" cy="9819138"/>
            </a:xfrm>
            <a:prstGeom prst="rect">
              <a:avLst/>
            </a:prstGeom>
          </p:spPr>
        </p:pic>
      </p:grpSp>
      <p:sp>
        <p:nvSpPr>
          <p:cNvPr id="7" name="TextBox 7">
            <a:extLst>
              <a:ext uri="{FF2B5EF4-FFF2-40B4-BE49-F238E27FC236}">
                <a16:creationId xmlns:a16="http://schemas.microsoft.com/office/drawing/2014/main" id="{2AB9A492-14A4-333E-4926-D5DE37762609}"/>
              </a:ext>
            </a:extLst>
          </p:cNvPr>
          <p:cNvSpPr txBox="1"/>
          <p:nvPr/>
        </p:nvSpPr>
        <p:spPr>
          <a:xfrm>
            <a:off x="10532893" y="646430"/>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8" name="TextBox 8">
            <a:extLst>
              <a:ext uri="{FF2B5EF4-FFF2-40B4-BE49-F238E27FC236}">
                <a16:creationId xmlns:a16="http://schemas.microsoft.com/office/drawing/2014/main" id="{8DFDC2EC-B0DE-6D55-8611-A478620BBAAF}"/>
              </a:ext>
            </a:extLst>
          </p:cNvPr>
          <p:cNvSpPr txBox="1"/>
          <p:nvPr/>
        </p:nvSpPr>
        <p:spPr>
          <a:xfrm>
            <a:off x="8463923" y="1634971"/>
            <a:ext cx="8795377" cy="730250"/>
          </a:xfrm>
          <a:prstGeom prst="rect">
            <a:avLst/>
          </a:prstGeom>
        </p:spPr>
        <p:txBody>
          <a:bodyPr lIns="0" tIns="0" rIns="0" bIns="0" rtlCol="0" anchor="t">
            <a:spAutoFit/>
          </a:bodyPr>
          <a:lstStyle/>
          <a:p>
            <a:pPr algn="r">
              <a:lnSpc>
                <a:spcPts val="5499"/>
              </a:lnSpc>
            </a:pPr>
            <a:r>
              <a:rPr lang="en-US" sz="5499">
                <a:solidFill>
                  <a:srgbClr val="000000"/>
                </a:solidFill>
                <a:latin typeface="Archivo Black"/>
                <a:ea typeface="Archivo Black"/>
                <a:cs typeface="Archivo Black"/>
                <a:sym typeface="Archivo Black"/>
              </a:rPr>
              <a:t>Contracts</a:t>
            </a:r>
          </a:p>
        </p:txBody>
      </p:sp>
      <p:sp>
        <p:nvSpPr>
          <p:cNvPr id="10" name="AutoShape 10">
            <a:extLst>
              <a:ext uri="{FF2B5EF4-FFF2-40B4-BE49-F238E27FC236}">
                <a16:creationId xmlns:a16="http://schemas.microsoft.com/office/drawing/2014/main" id="{EC6862EA-0300-5B46-B954-2F55F7ABB315}"/>
              </a:ext>
            </a:extLst>
          </p:cNvPr>
          <p:cNvSpPr/>
          <p:nvPr/>
        </p:nvSpPr>
        <p:spPr>
          <a:xfrm>
            <a:off x="14139898" y="2355696"/>
            <a:ext cx="3119402" cy="0"/>
          </a:xfrm>
          <a:prstGeom prst="line">
            <a:avLst/>
          </a:prstGeom>
          <a:ln w="19050" cap="flat">
            <a:solidFill>
              <a:srgbClr val="000000"/>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65002DA0-9550-8DB7-8184-1B1DD4FE9D02}"/>
              </a:ext>
            </a:extLst>
          </p:cNvPr>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sp>
        <p:nvSpPr>
          <p:cNvPr id="12" name="TextBox 11">
            <a:extLst>
              <a:ext uri="{FF2B5EF4-FFF2-40B4-BE49-F238E27FC236}">
                <a16:creationId xmlns:a16="http://schemas.microsoft.com/office/drawing/2014/main" id="{F3B96334-8A13-9ABE-A1FC-3309D3AE7686}"/>
              </a:ext>
            </a:extLst>
          </p:cNvPr>
          <p:cNvSpPr txBox="1"/>
          <p:nvPr/>
        </p:nvSpPr>
        <p:spPr>
          <a:xfrm>
            <a:off x="8384394" y="3085946"/>
            <a:ext cx="9025301" cy="4216539"/>
          </a:xfrm>
          <a:prstGeom prst="rect">
            <a:avLst/>
          </a:prstGeom>
          <a:noFill/>
        </p:spPr>
        <p:txBody>
          <a:bodyPr wrap="square" rtlCol="0">
            <a:spAutoFit/>
          </a:bodyPr>
          <a:lstStyle/>
          <a:p>
            <a:r>
              <a:rPr lang="en-US" sz="4000">
                <a:latin typeface="Aileron" panose="020B0604020202020204" charset="0"/>
              </a:rPr>
              <a:t>1.  Constitutional prohibitions</a:t>
            </a:r>
          </a:p>
          <a:p>
            <a:pPr lvl="1"/>
            <a:r>
              <a:rPr lang="en-US" sz="4000">
                <a:latin typeface="Aileron" panose="020B0604020202020204" charset="0"/>
              </a:rPr>
              <a:t> </a:t>
            </a:r>
          </a:p>
          <a:p>
            <a:pPr marL="514350" indent="-514350">
              <a:buAutoNum type="arabicPeriod" startAt="2"/>
            </a:pPr>
            <a:r>
              <a:rPr lang="en-US" sz="4000">
                <a:latin typeface="Aileron" panose="020B0604020202020204" charset="0"/>
              </a:rPr>
              <a:t>Statutory prohibitions and process rules</a:t>
            </a:r>
          </a:p>
          <a:p>
            <a:pPr marL="514350" indent="-514350">
              <a:buAutoNum type="arabicPeriod" startAt="2"/>
            </a:pPr>
            <a:endParaRPr lang="en-US" sz="4000">
              <a:latin typeface="Aileron" panose="020B0604020202020204" charset="0"/>
            </a:endParaRPr>
          </a:p>
          <a:p>
            <a:pPr marL="514350" indent="-514350">
              <a:buAutoNum type="arabicPeriod" startAt="2"/>
            </a:pPr>
            <a:r>
              <a:rPr lang="en-US" sz="4000">
                <a:latin typeface="Aileron" panose="020B0604020202020204" charset="0"/>
              </a:rPr>
              <a:t>Disclosure rules</a:t>
            </a:r>
          </a:p>
          <a:p>
            <a:pPr marL="514350" indent="-514350">
              <a:buAutoNum type="arabicPeriod" startAt="2"/>
            </a:pPr>
            <a:endParaRPr lang="en-US" sz="2800" b="1" i="1"/>
          </a:p>
        </p:txBody>
      </p:sp>
    </p:spTree>
    <p:extLst>
      <p:ext uri="{BB962C8B-B14F-4D97-AF65-F5344CB8AC3E}">
        <p14:creationId xmlns:p14="http://schemas.microsoft.com/office/powerpoint/2010/main" val="205048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 fill="hold"/>
                                        <p:tgtEl>
                                          <p:spTgt spid="5"/>
                                        </p:tgtEl>
                                        <p:attrNameLst>
                                          <p:attrName>ppt_x</p:attrName>
                                        </p:attrNameLst>
                                      </p:cBhvr>
                                      <p:tavLst>
                                        <p:tav tm="0">
                                          <p:val>
                                            <p:strVal val="0-#ppt_w/2"/>
                                          </p:val>
                                        </p:tav>
                                        <p:tav tm="100000">
                                          <p:val>
                                            <p:strVal val="#ppt_x"/>
                                          </p:val>
                                        </p:tav>
                                      </p:tavLst>
                                    </p:anim>
                                    <p:anim calcmode="lin" valueType="num">
                                      <p:cBhvr additive="base">
                                        <p:cTn id="20" dur="2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3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200" fill="hold"/>
                                        <p:tgtEl>
                                          <p:spTgt spid="2"/>
                                        </p:tgtEl>
                                        <p:attrNameLst>
                                          <p:attrName>ppt_x</p:attrName>
                                        </p:attrNameLst>
                                      </p:cBhvr>
                                      <p:tavLst>
                                        <p:tav tm="0">
                                          <p:val>
                                            <p:strVal val="0-#ppt_w/2"/>
                                          </p:val>
                                        </p:tav>
                                        <p:tav tm="100000">
                                          <p:val>
                                            <p:strVal val="#ppt_x"/>
                                          </p:val>
                                        </p:tav>
                                      </p:tavLst>
                                    </p:anim>
                                    <p:anim calcmode="lin" valueType="num">
                                      <p:cBhvr additive="base">
                                        <p:cTn id="24" dur="2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0532893" y="646430"/>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11" name="TextBox 11"/>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grpSp>
        <p:nvGrpSpPr>
          <p:cNvPr id="24" name="Group 2">
            <a:extLst>
              <a:ext uri="{FF2B5EF4-FFF2-40B4-BE49-F238E27FC236}">
                <a16:creationId xmlns:a16="http://schemas.microsoft.com/office/drawing/2014/main" id="{459E6451-C964-4606-3BC0-C4BCD8DD8F72}"/>
              </a:ext>
            </a:extLst>
          </p:cNvPr>
          <p:cNvGrpSpPr/>
          <p:nvPr/>
        </p:nvGrpSpPr>
        <p:grpSpPr>
          <a:xfrm rot="-1919355">
            <a:off x="-1703375" y="-97326"/>
            <a:ext cx="6447620" cy="13984122"/>
            <a:chOff x="0" y="0"/>
            <a:chExt cx="684486" cy="1484569"/>
          </a:xfrm>
        </p:grpSpPr>
        <p:sp>
          <p:nvSpPr>
            <p:cNvPr id="25" name="Freeform 3">
              <a:extLst>
                <a:ext uri="{FF2B5EF4-FFF2-40B4-BE49-F238E27FC236}">
                  <a16:creationId xmlns:a16="http://schemas.microsoft.com/office/drawing/2014/main" id="{B7D0B912-0889-A3F7-38DD-AD405601525F}"/>
                </a:ext>
              </a:extLst>
            </p:cNvPr>
            <p:cNvSpPr/>
            <p:nvPr/>
          </p:nvSpPr>
          <p:spPr>
            <a:xfrm>
              <a:off x="0" y="0"/>
              <a:ext cx="684486" cy="1484569"/>
            </a:xfrm>
            <a:custGeom>
              <a:avLst/>
              <a:gdLst/>
              <a:ahLst/>
              <a:cxnLst/>
              <a:rect l="l" t="t" r="r" b="b"/>
              <a:pathLst>
                <a:path w="684486" h="1484569">
                  <a:moveTo>
                    <a:pt x="0" y="0"/>
                  </a:moveTo>
                  <a:lnTo>
                    <a:pt x="684486" y="0"/>
                  </a:lnTo>
                  <a:lnTo>
                    <a:pt x="684486" y="1484569"/>
                  </a:lnTo>
                  <a:lnTo>
                    <a:pt x="0" y="1484569"/>
                  </a:lnTo>
                  <a:close/>
                </a:path>
              </a:pathLst>
            </a:custGeom>
            <a:solidFill>
              <a:srgbClr val="3F6582"/>
            </a:solidFill>
          </p:spPr>
          <p:txBody>
            <a:bodyPr/>
            <a:lstStyle/>
            <a:p>
              <a:endParaRPr lang="en-US"/>
            </a:p>
          </p:txBody>
        </p:sp>
        <p:sp>
          <p:nvSpPr>
            <p:cNvPr id="26" name="TextBox 4">
              <a:extLst>
                <a:ext uri="{FF2B5EF4-FFF2-40B4-BE49-F238E27FC236}">
                  <a16:creationId xmlns:a16="http://schemas.microsoft.com/office/drawing/2014/main" id="{B8EE6FB6-08CB-61C7-C4B2-3B975B7769B6}"/>
                </a:ext>
              </a:extLst>
            </p:cNvPr>
            <p:cNvSpPr txBox="1"/>
            <p:nvPr/>
          </p:nvSpPr>
          <p:spPr>
            <a:xfrm>
              <a:off x="0" y="-38100"/>
              <a:ext cx="684486" cy="1522669"/>
            </a:xfrm>
            <a:prstGeom prst="rect">
              <a:avLst/>
            </a:prstGeom>
          </p:spPr>
          <p:txBody>
            <a:bodyPr lIns="50800" tIns="50800" rIns="50800" bIns="50800" rtlCol="0" anchor="ctr"/>
            <a:lstStyle/>
            <a:p>
              <a:pPr algn="ctr">
                <a:lnSpc>
                  <a:spcPts val="2659"/>
                </a:lnSpc>
              </a:pPr>
              <a:endParaRPr/>
            </a:p>
          </p:txBody>
        </p:sp>
      </p:grpSp>
      <p:grpSp>
        <p:nvGrpSpPr>
          <p:cNvPr id="27" name="Group 5">
            <a:extLst>
              <a:ext uri="{FF2B5EF4-FFF2-40B4-BE49-F238E27FC236}">
                <a16:creationId xmlns:a16="http://schemas.microsoft.com/office/drawing/2014/main" id="{E5B20F27-702E-36DD-687E-C1F73FD69DEC}"/>
              </a:ext>
            </a:extLst>
          </p:cNvPr>
          <p:cNvGrpSpPr/>
          <p:nvPr/>
        </p:nvGrpSpPr>
        <p:grpSpPr>
          <a:xfrm>
            <a:off x="1028700" y="1461323"/>
            <a:ext cx="6658503" cy="7364353"/>
            <a:chOff x="0" y="0"/>
            <a:chExt cx="8878004" cy="9819138"/>
          </a:xfrm>
        </p:grpSpPr>
        <p:pic>
          <p:nvPicPr>
            <p:cNvPr id="28" name="Picture 6">
              <a:extLst>
                <a:ext uri="{FF2B5EF4-FFF2-40B4-BE49-F238E27FC236}">
                  <a16:creationId xmlns:a16="http://schemas.microsoft.com/office/drawing/2014/main" id="{FBA5D79A-8D39-EE53-DA4A-85903C2E510F}"/>
                </a:ext>
              </a:extLst>
            </p:cNvPr>
            <p:cNvPicPr>
              <a:picLocks noChangeAspect="1"/>
            </p:cNvPicPr>
            <p:nvPr/>
          </p:nvPicPr>
          <p:blipFill>
            <a:blip r:embed="rId2"/>
            <a:srcRect l="19880" r="19880"/>
            <a:stretch>
              <a:fillRect/>
            </a:stretch>
          </p:blipFill>
          <p:spPr>
            <a:xfrm>
              <a:off x="0" y="0"/>
              <a:ext cx="8878004" cy="9819138"/>
            </a:xfrm>
            <a:prstGeom prst="rect">
              <a:avLst/>
            </a:prstGeom>
          </p:spPr>
        </p:pic>
      </p:grpSp>
      <p:grpSp>
        <p:nvGrpSpPr>
          <p:cNvPr id="29" name="Group 4">
            <a:extLst>
              <a:ext uri="{FF2B5EF4-FFF2-40B4-BE49-F238E27FC236}">
                <a16:creationId xmlns:a16="http://schemas.microsoft.com/office/drawing/2014/main" id="{30475340-F23B-C118-82B1-A75CA419CF25}"/>
              </a:ext>
            </a:extLst>
          </p:cNvPr>
          <p:cNvGrpSpPr/>
          <p:nvPr/>
        </p:nvGrpSpPr>
        <p:grpSpPr>
          <a:xfrm>
            <a:off x="-53102" y="-251873"/>
            <a:ext cx="1081802" cy="10920495"/>
            <a:chOff x="0" y="0"/>
            <a:chExt cx="151373" cy="2876180"/>
          </a:xfrm>
        </p:grpSpPr>
        <p:sp>
          <p:nvSpPr>
            <p:cNvPr id="30" name="Freeform 5">
              <a:extLst>
                <a:ext uri="{FF2B5EF4-FFF2-40B4-BE49-F238E27FC236}">
                  <a16:creationId xmlns:a16="http://schemas.microsoft.com/office/drawing/2014/main" id="{540CD0D2-5BC7-F8D9-6114-41242BF0C99B}"/>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31" name="TextBox 6">
              <a:extLst>
                <a:ext uri="{FF2B5EF4-FFF2-40B4-BE49-F238E27FC236}">
                  <a16:creationId xmlns:a16="http://schemas.microsoft.com/office/drawing/2014/main" id="{7A0E4450-EAA9-3CC0-A492-E5456E2D0B01}"/>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32" name="TextBox 38">
            <a:extLst>
              <a:ext uri="{FF2B5EF4-FFF2-40B4-BE49-F238E27FC236}">
                <a16:creationId xmlns:a16="http://schemas.microsoft.com/office/drawing/2014/main" id="{BC097734-72ED-AE6D-DBA9-0AA8612E3F48}"/>
              </a:ext>
            </a:extLst>
          </p:cNvPr>
          <p:cNvSpPr txBox="1"/>
          <p:nvPr/>
        </p:nvSpPr>
        <p:spPr>
          <a:xfrm>
            <a:off x="1371600" y="1133475"/>
            <a:ext cx="8734324" cy="730250"/>
          </a:xfrm>
          <a:prstGeom prst="rect">
            <a:avLst/>
          </a:prstGeom>
        </p:spPr>
        <p:txBody>
          <a:bodyPr wrap="square" lIns="0" tIns="0" rIns="0" bIns="0" rtlCol="0" anchor="t">
            <a:spAutoFit/>
          </a:bodyPr>
          <a:lstStyle/>
          <a:p>
            <a:pPr algn="l">
              <a:lnSpc>
                <a:spcPts val="5499"/>
              </a:lnSpc>
            </a:pPr>
            <a:r>
              <a:rPr lang="en-US" sz="5499">
                <a:solidFill>
                  <a:srgbClr val="000000"/>
                </a:solidFill>
                <a:latin typeface="Archivo Black"/>
                <a:ea typeface="Archivo Black"/>
                <a:cs typeface="Archivo Black"/>
                <a:sym typeface="Archivo Black"/>
              </a:rPr>
              <a:t>Contracts</a:t>
            </a:r>
          </a:p>
        </p:txBody>
      </p:sp>
      <p:sp>
        <p:nvSpPr>
          <p:cNvPr id="33" name="AutoShape 10">
            <a:extLst>
              <a:ext uri="{FF2B5EF4-FFF2-40B4-BE49-F238E27FC236}">
                <a16:creationId xmlns:a16="http://schemas.microsoft.com/office/drawing/2014/main" id="{DB147406-811A-0930-8F68-34733F05EE35}"/>
              </a:ext>
            </a:extLst>
          </p:cNvPr>
          <p:cNvSpPr/>
          <p:nvPr/>
        </p:nvSpPr>
        <p:spPr>
          <a:xfrm>
            <a:off x="1452598" y="1863725"/>
            <a:ext cx="4800600" cy="0"/>
          </a:xfrm>
          <a:prstGeom prst="line">
            <a:avLst/>
          </a:prstGeom>
          <a:ln w="19050" cap="flat">
            <a:solidFill>
              <a:srgbClr val="000000"/>
            </a:solidFill>
            <a:prstDash val="solid"/>
            <a:headEnd type="none" w="sm" len="sm"/>
            <a:tailEnd type="none" w="sm" len="sm"/>
          </a:ln>
        </p:spPr>
        <p:txBody>
          <a:bodyPr/>
          <a:lstStyle/>
          <a:p>
            <a:endParaRPr lang="en-US"/>
          </a:p>
        </p:txBody>
      </p:sp>
      <p:sp>
        <p:nvSpPr>
          <p:cNvPr id="34" name="TextBox 9">
            <a:extLst>
              <a:ext uri="{FF2B5EF4-FFF2-40B4-BE49-F238E27FC236}">
                <a16:creationId xmlns:a16="http://schemas.microsoft.com/office/drawing/2014/main" id="{D7CE75BC-1784-DA65-F836-97AB1B7E457E}"/>
              </a:ext>
            </a:extLst>
          </p:cNvPr>
          <p:cNvSpPr txBox="1"/>
          <p:nvPr/>
        </p:nvSpPr>
        <p:spPr>
          <a:xfrm>
            <a:off x="1421928" y="2323532"/>
            <a:ext cx="13437072" cy="430887"/>
          </a:xfrm>
          <a:prstGeom prst="rect">
            <a:avLst/>
          </a:prstGeom>
        </p:spPr>
        <p:txBody>
          <a:bodyPr wrap="square" lIns="0" tIns="0" rIns="0" bIns="0" rtlCol="0" anchor="t" anchorCtr="0">
            <a:spAutoFit/>
          </a:bodyPr>
          <a:lstStyle/>
          <a:p>
            <a:pPr algn="l"/>
            <a:r>
              <a:rPr lang="en-US" sz="2800" b="1" u="sng">
                <a:solidFill>
                  <a:srgbClr val="000000"/>
                </a:solidFill>
                <a:latin typeface="Aileron" panose="020B0604020202020204" charset="0"/>
                <a:ea typeface="Aileron Bold"/>
                <a:cs typeface="Aileron Bold"/>
                <a:sym typeface="Aileron Bold"/>
              </a:rPr>
              <a:t>Interest-in-Contracts Clause of New Mexico Constitution</a:t>
            </a:r>
          </a:p>
        </p:txBody>
      </p:sp>
      <p:sp>
        <p:nvSpPr>
          <p:cNvPr id="35" name="TextBox 9">
            <a:extLst>
              <a:ext uri="{FF2B5EF4-FFF2-40B4-BE49-F238E27FC236}">
                <a16:creationId xmlns:a16="http://schemas.microsoft.com/office/drawing/2014/main" id="{438C4085-211F-5B1C-4AD7-BFA2C9E812D0}"/>
              </a:ext>
            </a:extLst>
          </p:cNvPr>
          <p:cNvSpPr txBox="1"/>
          <p:nvPr/>
        </p:nvSpPr>
        <p:spPr>
          <a:xfrm>
            <a:off x="3657600" y="3220050"/>
            <a:ext cx="11856720" cy="1723549"/>
          </a:xfrm>
          <a:prstGeom prst="rect">
            <a:avLst/>
          </a:prstGeom>
        </p:spPr>
        <p:txBody>
          <a:bodyPr wrap="square" lIns="0" tIns="0" rIns="0" bIns="0" rtlCol="0" anchor="t" anchorCtr="0">
            <a:spAutoFit/>
          </a:bodyPr>
          <a:lstStyle/>
          <a:p>
            <a:pPr algn="just"/>
            <a:r>
              <a:rPr lang="en-US" sz="2800" i="1">
                <a:solidFill>
                  <a:srgbClr val="000000"/>
                </a:solidFill>
                <a:latin typeface="Aileron" panose="020B0604020202020204" charset="0"/>
                <a:ea typeface="Aileron"/>
                <a:cs typeface="Aileron"/>
                <a:sym typeface="Aileron"/>
              </a:rPr>
              <a:t>“[N]or shall any member of the legislature during the term for which he was elected nor within one year thereafter, be interested directly or indirectly in any contract with the state or any municipality thereof, which was authorized by any law passed during such term.”</a:t>
            </a:r>
          </a:p>
        </p:txBody>
      </p:sp>
      <p:sp>
        <p:nvSpPr>
          <p:cNvPr id="36" name="TextBox 9">
            <a:extLst>
              <a:ext uri="{FF2B5EF4-FFF2-40B4-BE49-F238E27FC236}">
                <a16:creationId xmlns:a16="http://schemas.microsoft.com/office/drawing/2014/main" id="{80410295-CE94-70B5-8D8D-33087050B598}"/>
              </a:ext>
            </a:extLst>
          </p:cNvPr>
          <p:cNvSpPr txBox="1"/>
          <p:nvPr/>
        </p:nvSpPr>
        <p:spPr>
          <a:xfrm>
            <a:off x="1421928" y="5534826"/>
            <a:ext cx="15837372" cy="4308872"/>
          </a:xfrm>
          <a:prstGeom prst="rect">
            <a:avLst/>
          </a:prstGeom>
        </p:spPr>
        <p:txBody>
          <a:bodyPr wrap="square" lIns="0" tIns="0" rIns="0" bIns="0" rtlCol="0" anchor="t" anchorCtr="0">
            <a:spAutoFit/>
          </a:bodyPr>
          <a:lstStyle/>
          <a:p>
            <a:pPr algn="just"/>
            <a:r>
              <a:rPr lang="en-US" sz="2800">
                <a:solidFill>
                  <a:srgbClr val="000000"/>
                </a:solidFill>
                <a:latin typeface="Aileron" panose="020B0604020202020204" charset="0"/>
                <a:ea typeface="Aileron"/>
                <a:cs typeface="Aileron"/>
                <a:sym typeface="Aileron"/>
              </a:rPr>
              <a:t>N.M. Const., art. IV, § 28.</a:t>
            </a:r>
          </a:p>
          <a:p>
            <a:pPr algn="just"/>
            <a:endParaRPr lang="en-US" sz="2800">
              <a:solidFill>
                <a:srgbClr val="000000"/>
              </a:solidFill>
              <a:latin typeface="Aileron" panose="020B0604020202020204" charset="0"/>
              <a:ea typeface="Aileron"/>
              <a:cs typeface="Aileron"/>
              <a:sym typeface="Aileron"/>
            </a:endParaRPr>
          </a:p>
          <a:p>
            <a:pPr marL="431799" lvl="1" indent="-215899" algn="just">
              <a:buFont typeface="Arial"/>
              <a:buChar char="•"/>
            </a:pPr>
            <a:r>
              <a:rPr lang="en-US" sz="2800">
                <a:solidFill>
                  <a:srgbClr val="000000"/>
                </a:solidFill>
                <a:latin typeface="Aileron" panose="020B0604020202020204" charset="0"/>
                <a:ea typeface="Aileron"/>
                <a:cs typeface="Aileron"/>
                <a:sym typeface="Aileron"/>
              </a:rPr>
              <a:t>Constitutional provision focuses on legislation that authorizes state agencies to enter </a:t>
            </a:r>
            <a:r>
              <a:rPr lang="en-US" sz="2800" i="1">
                <a:solidFill>
                  <a:srgbClr val="000000"/>
                </a:solidFill>
                <a:latin typeface="Aileron" panose="020B0604020202020204" charset="0"/>
                <a:ea typeface="Aileron Italics"/>
                <a:cs typeface="Aileron Italics"/>
                <a:sym typeface="Aileron Italics"/>
              </a:rPr>
              <a:t>contracts </a:t>
            </a:r>
            <a:r>
              <a:rPr lang="en-US" sz="2800">
                <a:solidFill>
                  <a:srgbClr val="000000"/>
                </a:solidFill>
                <a:latin typeface="Aileron" panose="020B0604020202020204" charset="0"/>
                <a:ea typeface="Aileron"/>
                <a:cs typeface="Aileron"/>
                <a:sym typeface="Aileron"/>
              </a:rPr>
              <a:t>-- for example, enabling legislation that creates a new state agency or division thereof and grants it contracting authority; or legislation that authorizes a new kind of loan contract between the State and small businesses.  </a:t>
            </a:r>
            <a:r>
              <a:rPr lang="en-US" sz="2800" i="1">
                <a:solidFill>
                  <a:srgbClr val="000000"/>
                </a:solidFill>
                <a:latin typeface="Aileron" panose="020B0604020202020204" charset="0"/>
                <a:ea typeface="Aileron Italics"/>
                <a:cs typeface="Aileron Italics"/>
                <a:sym typeface="Aileron Italics"/>
              </a:rPr>
              <a:t>See generally </a:t>
            </a:r>
            <a:r>
              <a:rPr lang="en-US" sz="2800">
                <a:solidFill>
                  <a:srgbClr val="000000"/>
                </a:solidFill>
                <a:latin typeface="Aileron" panose="020B0604020202020204" charset="0"/>
                <a:ea typeface="Aileron"/>
                <a:cs typeface="Aileron"/>
                <a:sym typeface="Aileron"/>
              </a:rPr>
              <a:t>State Ethics Comm’n Adv. Op. 2021-08 (June 4, 2021).</a:t>
            </a:r>
          </a:p>
          <a:p>
            <a:pPr algn="just"/>
            <a:endParaRPr lang="en-US" sz="2800">
              <a:solidFill>
                <a:srgbClr val="000000"/>
              </a:solidFill>
              <a:latin typeface="Aileron" panose="020B0604020202020204" charset="0"/>
              <a:ea typeface="Aileron"/>
              <a:cs typeface="Aileron"/>
              <a:sym typeface="Aileron"/>
            </a:endParaRPr>
          </a:p>
          <a:p>
            <a:pPr marL="431799" lvl="1" indent="-215899" algn="just">
              <a:buFont typeface="Arial"/>
              <a:buChar char="•"/>
            </a:pPr>
            <a:r>
              <a:rPr lang="en-US" sz="2800">
                <a:solidFill>
                  <a:srgbClr val="000000"/>
                </a:solidFill>
                <a:latin typeface="Aileron" panose="020B0604020202020204" charset="0"/>
                <a:ea typeface="Aileron"/>
                <a:cs typeface="Aileron"/>
                <a:sym typeface="Aileron"/>
              </a:rPr>
              <a:t>Appropriations bills do not “authorize” a contract within the meaning of Article IV, Section 28.  </a:t>
            </a:r>
            <a:r>
              <a:rPr lang="en-US" sz="2800" i="1">
                <a:solidFill>
                  <a:srgbClr val="000000"/>
                </a:solidFill>
                <a:latin typeface="Aileron" panose="020B0604020202020204" charset="0"/>
                <a:ea typeface="Aileron Italics"/>
                <a:cs typeface="Aileron Italics"/>
                <a:sym typeface="Aileron Italics"/>
              </a:rPr>
              <a:t>See State ex rel. Stratton v. Roswell </a:t>
            </a:r>
            <a:r>
              <a:rPr lang="en-US" sz="2800" i="1" err="1">
                <a:solidFill>
                  <a:srgbClr val="000000"/>
                </a:solidFill>
                <a:latin typeface="Aileron" panose="020B0604020202020204" charset="0"/>
                <a:ea typeface="Aileron Italics"/>
                <a:cs typeface="Aileron Italics"/>
                <a:sym typeface="Aileron Italics"/>
              </a:rPr>
              <a:t>Indep</a:t>
            </a:r>
            <a:r>
              <a:rPr lang="en-US" sz="2800" i="1">
                <a:solidFill>
                  <a:srgbClr val="000000"/>
                </a:solidFill>
                <a:latin typeface="Aileron" panose="020B0604020202020204" charset="0"/>
                <a:ea typeface="Aileron Italics"/>
                <a:cs typeface="Aileron Italics"/>
                <a:sym typeface="Aileron Italics"/>
              </a:rPr>
              <a:t>. Sch.</a:t>
            </a:r>
            <a:r>
              <a:rPr lang="en-US" sz="2800">
                <a:solidFill>
                  <a:srgbClr val="000000"/>
                </a:solidFill>
                <a:latin typeface="Aileron" panose="020B0604020202020204" charset="0"/>
                <a:ea typeface="Aileron"/>
                <a:cs typeface="Aileron"/>
                <a:sym typeface="Aileron"/>
              </a:rPr>
              <a:t>, 1991-NMCA-013 (citing</a:t>
            </a:r>
            <a:r>
              <a:rPr lang="en-US" sz="2800" i="1">
                <a:solidFill>
                  <a:srgbClr val="000000"/>
                </a:solidFill>
                <a:latin typeface="Aileron" panose="020B0604020202020204" charset="0"/>
                <a:ea typeface="Aileron Italics"/>
                <a:cs typeface="Aileron Italics"/>
                <a:sym typeface="Aileron Italics"/>
              </a:rPr>
              <a:t> State ex rel. Baca v. Otero</a:t>
            </a:r>
            <a:r>
              <a:rPr lang="en-US" sz="2800">
                <a:solidFill>
                  <a:srgbClr val="000000"/>
                </a:solidFill>
                <a:latin typeface="Aileron" panose="020B0604020202020204" charset="0"/>
                <a:ea typeface="Aileron"/>
                <a:cs typeface="Aileron"/>
                <a:sym typeface="Aileron"/>
              </a:rPr>
              <a:t>, 33 N.M. 310 (1928)).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afterEffect">
                                  <p:stCondLst>
                                    <p:cond delay="0"/>
                                  </p:stCondLst>
                                  <p:childTnLst>
                                    <p:anim calcmode="lin" valueType="num">
                                      <p:cBhvr additive="base">
                                        <p:cTn id="6" dur="500"/>
                                        <p:tgtEl>
                                          <p:spTgt spid="24"/>
                                        </p:tgtEl>
                                        <p:attrNameLst>
                                          <p:attrName>ppt_x</p:attrName>
                                        </p:attrNameLst>
                                      </p:cBhvr>
                                      <p:tavLst>
                                        <p:tav tm="0">
                                          <p:val>
                                            <p:strVal val="ppt_x"/>
                                          </p:val>
                                        </p:tav>
                                        <p:tav tm="100000">
                                          <p:val>
                                            <p:strVal val="0-ppt_w/2"/>
                                          </p:val>
                                        </p:tav>
                                      </p:tavLst>
                                    </p:anim>
                                    <p:anim calcmode="lin" valueType="num">
                                      <p:cBhvr additive="base">
                                        <p:cTn id="7" dur="500"/>
                                        <p:tgtEl>
                                          <p:spTgt spid="24"/>
                                        </p:tgtEl>
                                        <p:attrNameLst>
                                          <p:attrName>ppt_y</p:attrName>
                                        </p:attrNameLst>
                                      </p:cBhvr>
                                      <p:tavLst>
                                        <p:tav tm="0">
                                          <p:val>
                                            <p:strVal val="ppt_y"/>
                                          </p:val>
                                        </p:tav>
                                        <p:tav tm="100000">
                                          <p:val>
                                            <p:strVal val="ppt_y"/>
                                          </p:val>
                                        </p:tav>
                                      </p:tavLst>
                                    </p:anim>
                                    <p:set>
                                      <p:cBhvr>
                                        <p:cTn id="8" dur="1" fill="hold">
                                          <p:stCondLst>
                                            <p:cond delay="499"/>
                                          </p:stCondLst>
                                        </p:cTn>
                                        <p:tgtEl>
                                          <p:spTgt spid="24"/>
                                        </p:tgtEl>
                                        <p:attrNameLst>
                                          <p:attrName>style.visibility</p:attrName>
                                        </p:attrNameLst>
                                      </p:cBhvr>
                                      <p:to>
                                        <p:strVal val="hidden"/>
                                      </p:to>
                                    </p:set>
                                  </p:childTnLst>
                                </p:cTn>
                              </p:par>
                              <p:par>
                                <p:cTn id="9" presetID="2" presetClass="entr" presetSubtype="8"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xit" presetSubtype="8" fill="hold" nodeType="withEffect">
                                  <p:stCondLst>
                                    <p:cond delay="0"/>
                                  </p:stCondLst>
                                  <p:childTnLst>
                                    <p:anim calcmode="lin" valueType="num">
                                      <p:cBhvr additive="base">
                                        <p:cTn id="14" dur="500"/>
                                        <p:tgtEl>
                                          <p:spTgt spid="27"/>
                                        </p:tgtEl>
                                        <p:attrNameLst>
                                          <p:attrName>ppt_x</p:attrName>
                                        </p:attrNameLst>
                                      </p:cBhvr>
                                      <p:tavLst>
                                        <p:tav tm="0">
                                          <p:val>
                                            <p:strVal val="ppt_x"/>
                                          </p:val>
                                        </p:tav>
                                        <p:tav tm="100000">
                                          <p:val>
                                            <p:strVal val="0-ppt_w/2"/>
                                          </p:val>
                                        </p:tav>
                                      </p:tavLst>
                                    </p:anim>
                                    <p:anim calcmode="lin" valueType="num">
                                      <p:cBhvr additive="base">
                                        <p:cTn id="15" dur="500"/>
                                        <p:tgtEl>
                                          <p:spTgt spid="27"/>
                                        </p:tgtEl>
                                        <p:attrNameLst>
                                          <p:attrName>ppt_y</p:attrName>
                                        </p:attrNameLst>
                                      </p:cBhvr>
                                      <p:tavLst>
                                        <p:tav tm="0">
                                          <p:val>
                                            <p:strVal val="ppt_y"/>
                                          </p:val>
                                        </p:tav>
                                        <p:tav tm="100000">
                                          <p:val>
                                            <p:strVal val="ppt_y"/>
                                          </p:val>
                                        </p:tav>
                                      </p:tavLst>
                                    </p:anim>
                                    <p:set>
                                      <p:cBhvr>
                                        <p:cTn id="16" dur="1" fill="hold">
                                          <p:stCondLst>
                                            <p:cond delay="499"/>
                                          </p:stCondLst>
                                        </p:cTn>
                                        <p:tgtEl>
                                          <p:spTgt spid="27"/>
                                        </p:tgtEl>
                                        <p:attrNameLst>
                                          <p:attrName>style.visibility</p:attrName>
                                        </p:attrNameLst>
                                      </p:cBhvr>
                                      <p:to>
                                        <p:strVal val="hidden"/>
                                      </p:to>
                                    </p:set>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fill="hold"/>
                                        <p:tgtEl>
                                          <p:spTgt spid="32"/>
                                        </p:tgtEl>
                                        <p:attrNameLst>
                                          <p:attrName>ppt_x</p:attrName>
                                        </p:attrNameLst>
                                      </p:cBhvr>
                                      <p:tavLst>
                                        <p:tav tm="0">
                                          <p:val>
                                            <p:strVal val="1+#ppt_w/2"/>
                                          </p:val>
                                        </p:tav>
                                        <p:tav tm="100000">
                                          <p:val>
                                            <p:strVal val="#ppt_x"/>
                                          </p:val>
                                        </p:tav>
                                      </p:tavLst>
                                    </p:anim>
                                    <p:anim calcmode="lin" valueType="num">
                                      <p:cBhvr additive="base">
                                        <p:cTn id="24" dur="500" fill="hold"/>
                                        <p:tgtEl>
                                          <p:spTgt spid="3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1+#ppt_w/2"/>
                                          </p:val>
                                        </p:tav>
                                        <p:tav tm="100000">
                                          <p:val>
                                            <p:strVal val="#ppt_x"/>
                                          </p:val>
                                        </p:tav>
                                      </p:tavLst>
                                    </p:anim>
                                    <p:anim calcmode="lin" valueType="num">
                                      <p:cBhvr additive="base">
                                        <p:cTn id="32" dur="500" fill="hold"/>
                                        <p:tgtEl>
                                          <p:spTgt spid="3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1+#ppt_w/2"/>
                                          </p:val>
                                        </p:tav>
                                        <p:tav tm="100000">
                                          <p:val>
                                            <p:strVal val="#ppt_x"/>
                                          </p:val>
                                        </p:tav>
                                      </p:tavLst>
                                    </p:anim>
                                    <p:anim calcmode="lin" valueType="num">
                                      <p:cBhvr additive="base">
                                        <p:cTn id="36"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P spid="35"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0532893" y="646430"/>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9" name="TextBox 9"/>
          <p:cNvSpPr txBox="1"/>
          <p:nvPr/>
        </p:nvSpPr>
        <p:spPr>
          <a:xfrm>
            <a:off x="1425372" y="2411768"/>
            <a:ext cx="15833928" cy="7653377"/>
          </a:xfrm>
          <a:prstGeom prst="rect">
            <a:avLst/>
          </a:prstGeom>
        </p:spPr>
        <p:txBody>
          <a:bodyPr wrap="square" lIns="0" tIns="0" rIns="0" bIns="0" rtlCol="0" anchor="t">
            <a:spAutoFit/>
          </a:bodyPr>
          <a:lstStyle/>
          <a:p>
            <a:pPr algn="l"/>
            <a:r>
              <a:rPr lang="en-US" sz="2800" b="1" u="sng">
                <a:solidFill>
                  <a:srgbClr val="000000"/>
                </a:solidFill>
                <a:latin typeface="Aileron" panose="020B0604020202020204" charset="0"/>
                <a:ea typeface="Aileron Bold"/>
                <a:cs typeface="Aileron Bold"/>
                <a:sym typeface="Aileron Bold"/>
              </a:rPr>
              <a:t>Contracts between state agencies and Members, Members’ family, and those businesses in which they have a substantial interest</a:t>
            </a:r>
          </a:p>
          <a:p>
            <a:pPr algn="l"/>
            <a:endParaRPr lang="en-US" sz="2800" b="1" u="sng">
              <a:solidFill>
                <a:srgbClr val="000000"/>
              </a:solidFill>
              <a:latin typeface="Aileron" panose="020B0604020202020204" charset="0"/>
              <a:ea typeface="Aileron Bold"/>
              <a:cs typeface="Aileron Bold"/>
              <a:sym typeface="Aileron Bold"/>
            </a:endParaRPr>
          </a:p>
          <a:p>
            <a:pPr marL="431799" lvl="1" indent="-215899" algn="l">
              <a:buFont typeface="Arial"/>
              <a:buChar char="•"/>
            </a:pPr>
            <a:r>
              <a:rPr lang="en-US" sz="2800">
                <a:solidFill>
                  <a:srgbClr val="000000"/>
                </a:solidFill>
                <a:latin typeface="Aileron" panose="020B0604020202020204" charset="0"/>
                <a:ea typeface="Aileron"/>
                <a:cs typeface="Aileron"/>
                <a:sym typeface="Aileron"/>
              </a:rPr>
              <a:t>Contract is prohibited </a:t>
            </a:r>
            <a:r>
              <a:rPr lang="en-US" sz="2800" i="1">
                <a:solidFill>
                  <a:srgbClr val="000000"/>
                </a:solidFill>
                <a:latin typeface="Aileron" panose="020B0604020202020204" charset="0"/>
                <a:ea typeface="Aileron Italics"/>
                <a:cs typeface="Aileron Italics"/>
                <a:sym typeface="Aileron Italics"/>
              </a:rPr>
              <a:t>unless</a:t>
            </a:r>
            <a:r>
              <a:rPr lang="en-US" sz="2800">
                <a:solidFill>
                  <a:srgbClr val="000000"/>
                </a:solidFill>
                <a:latin typeface="Aileron" panose="020B0604020202020204" charset="0"/>
                <a:ea typeface="Aileron Italics"/>
                <a:cs typeface="Aileron Italics"/>
                <a:sym typeface="Aileron"/>
              </a:rPr>
              <a:t> :</a:t>
            </a:r>
            <a:endParaRPr lang="en-US" sz="2800">
              <a:solidFill>
                <a:srgbClr val="000000"/>
              </a:solidFill>
              <a:latin typeface="Aileron" panose="020B0604020202020204" charset="0"/>
              <a:ea typeface="Aileron"/>
              <a:cs typeface="Aileron"/>
              <a:sym typeface="Aileron"/>
            </a:endParaRPr>
          </a:p>
          <a:p>
            <a:pPr marL="863598" lvl="2" indent="-287866" algn="l">
              <a:buFont typeface="Arial"/>
              <a:buChar char="⚬"/>
            </a:pPr>
            <a:r>
              <a:rPr lang="en-US" sz="2800">
                <a:solidFill>
                  <a:srgbClr val="000000"/>
                </a:solidFill>
                <a:latin typeface="Aileron" panose="020B0604020202020204" charset="0"/>
                <a:ea typeface="Aileron"/>
                <a:cs typeface="Aileron"/>
                <a:sym typeface="Aileron"/>
              </a:rPr>
              <a:t>The Member has disclosed the Member’s interest in the contract; and</a:t>
            </a:r>
          </a:p>
          <a:p>
            <a:pPr marL="863598" lvl="2" indent="-287866" algn="l">
              <a:buFont typeface="Arial"/>
              <a:buChar char="⚬"/>
            </a:pPr>
            <a:r>
              <a:rPr lang="en-US" sz="2800">
                <a:solidFill>
                  <a:srgbClr val="000000"/>
                </a:solidFill>
                <a:latin typeface="Aileron" panose="020B0604020202020204" charset="0"/>
                <a:ea typeface="Aileron"/>
                <a:cs typeface="Aileron"/>
                <a:sym typeface="Aileron"/>
              </a:rPr>
              <a:t>Contract is awarded pursuant to the Procurement Code, but not the provisions that allow for sole source or small purchase contracts</a:t>
            </a:r>
          </a:p>
          <a:p>
            <a:pPr algn="l"/>
            <a:endParaRPr lang="en-US" sz="2800">
              <a:solidFill>
                <a:srgbClr val="000000"/>
              </a:solidFill>
              <a:latin typeface="Aileron" panose="020B0604020202020204" charset="0"/>
              <a:ea typeface="Aileron"/>
              <a:cs typeface="Aileron"/>
              <a:sym typeface="Aileron"/>
            </a:endParaRPr>
          </a:p>
          <a:p>
            <a:pPr marL="431799" lvl="1" indent="-215899" algn="l">
              <a:buFont typeface="Arial"/>
              <a:buChar char="•"/>
            </a:pPr>
            <a:r>
              <a:rPr lang="en-US" sz="2800">
                <a:solidFill>
                  <a:srgbClr val="000000"/>
                </a:solidFill>
                <a:latin typeface="Aileron" panose="020B0604020202020204" charset="0"/>
                <a:ea typeface="Aileron"/>
                <a:cs typeface="Aileron"/>
                <a:sym typeface="Aileron"/>
              </a:rPr>
              <a:t>“Family” means spouse, parents, children, or siblings by consanguinity or affinity</a:t>
            </a:r>
          </a:p>
          <a:p>
            <a:pPr marL="431799" lvl="1" indent="-215899" algn="l">
              <a:buFont typeface="Arial"/>
              <a:buChar char="•"/>
            </a:pPr>
            <a:r>
              <a:rPr lang="en-US" sz="2800">
                <a:solidFill>
                  <a:srgbClr val="000000"/>
                </a:solidFill>
                <a:latin typeface="Aileron" panose="020B0604020202020204" charset="0"/>
                <a:ea typeface="Aileron"/>
                <a:cs typeface="Aileron"/>
                <a:sym typeface="Aileron"/>
              </a:rPr>
              <a:t>“Substantial interest” means ownership interest &gt; 20%</a:t>
            </a:r>
          </a:p>
          <a:p>
            <a:pPr algn="l"/>
            <a:endParaRPr lang="en-US" sz="2800">
              <a:solidFill>
                <a:srgbClr val="000000"/>
              </a:solidFill>
              <a:latin typeface="Aileron" panose="020B0604020202020204" charset="0"/>
              <a:ea typeface="Aileron"/>
              <a:cs typeface="Aileron"/>
              <a:sym typeface="Aileron"/>
            </a:endParaRPr>
          </a:p>
          <a:p>
            <a:pPr algn="l"/>
            <a:r>
              <a:rPr lang="en-US" sz="2800">
                <a:solidFill>
                  <a:srgbClr val="000000"/>
                </a:solidFill>
                <a:latin typeface="Aileron" panose="020B0604020202020204" charset="0"/>
                <a:ea typeface="Aileron"/>
                <a:cs typeface="Aileron"/>
                <a:sym typeface="Aileron"/>
              </a:rPr>
              <a:t> </a:t>
            </a:r>
            <a:r>
              <a:rPr lang="en-US" sz="2800" i="1">
                <a:solidFill>
                  <a:srgbClr val="000000"/>
                </a:solidFill>
                <a:latin typeface="Aileron" panose="020B0604020202020204" charset="0"/>
                <a:ea typeface="Aileron"/>
                <a:cs typeface="Aileron"/>
                <a:sym typeface="Aileron"/>
              </a:rPr>
              <a:t>See</a:t>
            </a:r>
            <a:r>
              <a:rPr lang="en-US" sz="2800">
                <a:solidFill>
                  <a:srgbClr val="000000"/>
                </a:solidFill>
                <a:latin typeface="Aileron" panose="020B0604020202020204" charset="0"/>
                <a:ea typeface="Aileron"/>
                <a:cs typeface="Aileron"/>
                <a:sym typeface="Aileron"/>
              </a:rPr>
              <a:t> § 10-16-9(A) (2023).</a:t>
            </a:r>
          </a:p>
          <a:p>
            <a:pPr algn="l"/>
            <a:endParaRPr lang="en-US" sz="2800">
              <a:solidFill>
                <a:srgbClr val="000000"/>
              </a:solidFill>
              <a:latin typeface="Aileron" panose="020B0604020202020204" charset="0"/>
              <a:ea typeface="Aileron"/>
              <a:cs typeface="Aileron"/>
              <a:sym typeface="Aileron"/>
            </a:endParaRPr>
          </a:p>
          <a:p>
            <a:pPr algn="l"/>
            <a:r>
              <a:rPr lang="en-US" sz="2800" b="1" u="sng">
                <a:solidFill>
                  <a:srgbClr val="000000"/>
                </a:solidFill>
                <a:latin typeface="Aileron" panose="020B0604020202020204" charset="0"/>
                <a:ea typeface="Aileron Bold"/>
                <a:cs typeface="Aileron Bold"/>
                <a:sym typeface="Aileron Bold"/>
              </a:rPr>
              <a:t>What about contracts with local governments?</a:t>
            </a:r>
          </a:p>
          <a:p>
            <a:pPr algn="l"/>
            <a:r>
              <a:rPr lang="en-US" sz="2800">
                <a:solidFill>
                  <a:srgbClr val="000000"/>
                </a:solidFill>
                <a:latin typeface="Aileron" panose="020B0604020202020204" charset="0"/>
                <a:ea typeface="Aileron"/>
                <a:cs typeface="Aileron"/>
                <a:sym typeface="Aileron"/>
              </a:rPr>
              <a:t>These restrictions on contracts with Members, their families, and their business apply to contracts only with state agencies.  The statutory restrictions </a:t>
            </a:r>
            <a:r>
              <a:rPr lang="en-US" sz="2800" i="1">
                <a:solidFill>
                  <a:srgbClr val="000000"/>
                </a:solidFill>
                <a:latin typeface="Aileron" panose="020B0604020202020204" charset="0"/>
                <a:ea typeface="Aileron Italics"/>
                <a:cs typeface="Aileron Italics"/>
                <a:sym typeface="Aileron Italics"/>
              </a:rPr>
              <a:t>do not apply</a:t>
            </a:r>
            <a:r>
              <a:rPr lang="en-US" sz="2800">
                <a:solidFill>
                  <a:srgbClr val="000000"/>
                </a:solidFill>
                <a:latin typeface="Aileron" panose="020B0604020202020204" charset="0"/>
                <a:ea typeface="Aileron"/>
                <a:cs typeface="Aileron"/>
                <a:sym typeface="Aileron"/>
              </a:rPr>
              <a:t> to contracts with </a:t>
            </a:r>
            <a:r>
              <a:rPr lang="en-US" sz="2800" i="1">
                <a:solidFill>
                  <a:srgbClr val="000000"/>
                </a:solidFill>
                <a:latin typeface="Aileron" panose="020B0604020202020204" charset="0"/>
                <a:ea typeface="Aileron Italics"/>
                <a:cs typeface="Aileron Italics"/>
                <a:sym typeface="Aileron Italics"/>
              </a:rPr>
              <a:t>local government entities</a:t>
            </a:r>
            <a:r>
              <a:rPr lang="en-US" sz="2800">
                <a:solidFill>
                  <a:srgbClr val="000000"/>
                </a:solidFill>
                <a:latin typeface="Aileron" panose="020B0604020202020204" charset="0"/>
                <a:ea typeface="Aileron"/>
                <a:cs typeface="Aileron"/>
                <a:sym typeface="Aileron"/>
              </a:rPr>
              <a:t>.   </a:t>
            </a:r>
            <a:r>
              <a:rPr lang="en-US" sz="2800" i="1">
                <a:solidFill>
                  <a:srgbClr val="000000"/>
                </a:solidFill>
                <a:latin typeface="Aileron" panose="020B0604020202020204" charset="0"/>
                <a:ea typeface="Aileron"/>
                <a:cs typeface="Aileron"/>
                <a:sym typeface="Aileron"/>
              </a:rPr>
              <a:t>See</a:t>
            </a:r>
            <a:r>
              <a:rPr lang="en-US" sz="2800">
                <a:solidFill>
                  <a:srgbClr val="000000"/>
                </a:solidFill>
                <a:latin typeface="Aileron" panose="020B0604020202020204" charset="0"/>
                <a:ea typeface="Aileron"/>
                <a:cs typeface="Aileron"/>
                <a:sym typeface="Aileron"/>
              </a:rPr>
              <a:t> State Ethics Comm’n Adv. Op. 2022-03 (Apr. 1, 2022).</a:t>
            </a:r>
          </a:p>
          <a:p>
            <a:pPr algn="l">
              <a:lnSpc>
                <a:spcPts val="2799"/>
              </a:lnSpc>
            </a:pPr>
            <a:endParaRPr lang="en-US" sz="1999">
              <a:solidFill>
                <a:srgbClr val="000000"/>
              </a:solidFill>
              <a:latin typeface="Aileron"/>
              <a:ea typeface="Aileron"/>
              <a:cs typeface="Aileron"/>
              <a:sym typeface="Aileron"/>
            </a:endParaRPr>
          </a:p>
        </p:txBody>
      </p:sp>
      <p:sp>
        <p:nvSpPr>
          <p:cNvPr id="11" name="TextBox 11"/>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grpSp>
        <p:nvGrpSpPr>
          <p:cNvPr id="12" name="Group 4">
            <a:extLst>
              <a:ext uri="{FF2B5EF4-FFF2-40B4-BE49-F238E27FC236}">
                <a16:creationId xmlns:a16="http://schemas.microsoft.com/office/drawing/2014/main" id="{4556EC75-25BE-3FD6-8331-EC3498EE9ADA}"/>
              </a:ext>
            </a:extLst>
          </p:cNvPr>
          <p:cNvGrpSpPr/>
          <p:nvPr/>
        </p:nvGrpSpPr>
        <p:grpSpPr>
          <a:xfrm>
            <a:off x="-53102" y="-251873"/>
            <a:ext cx="1081802" cy="10920495"/>
            <a:chOff x="0" y="0"/>
            <a:chExt cx="151373" cy="2876180"/>
          </a:xfrm>
        </p:grpSpPr>
        <p:sp>
          <p:nvSpPr>
            <p:cNvPr id="13" name="Freeform 5">
              <a:extLst>
                <a:ext uri="{FF2B5EF4-FFF2-40B4-BE49-F238E27FC236}">
                  <a16:creationId xmlns:a16="http://schemas.microsoft.com/office/drawing/2014/main" id="{69317825-98DB-F808-1473-9B610A2F2FCD}"/>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14" name="TextBox 6">
              <a:extLst>
                <a:ext uri="{FF2B5EF4-FFF2-40B4-BE49-F238E27FC236}">
                  <a16:creationId xmlns:a16="http://schemas.microsoft.com/office/drawing/2014/main" id="{628B1904-6F53-7F6D-6EA9-699B47CFED64}"/>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15" name="TextBox 38">
            <a:extLst>
              <a:ext uri="{FF2B5EF4-FFF2-40B4-BE49-F238E27FC236}">
                <a16:creationId xmlns:a16="http://schemas.microsoft.com/office/drawing/2014/main" id="{F6A4BECA-1FDE-BFF1-8660-1C557FB10D30}"/>
              </a:ext>
            </a:extLst>
          </p:cNvPr>
          <p:cNvSpPr txBox="1"/>
          <p:nvPr/>
        </p:nvSpPr>
        <p:spPr>
          <a:xfrm>
            <a:off x="1371600" y="1133475"/>
            <a:ext cx="8734324" cy="730250"/>
          </a:xfrm>
          <a:prstGeom prst="rect">
            <a:avLst/>
          </a:prstGeom>
        </p:spPr>
        <p:txBody>
          <a:bodyPr wrap="square" lIns="0" tIns="0" rIns="0" bIns="0" rtlCol="0" anchor="t">
            <a:spAutoFit/>
          </a:bodyPr>
          <a:lstStyle/>
          <a:p>
            <a:pPr algn="l">
              <a:lnSpc>
                <a:spcPts val="5499"/>
              </a:lnSpc>
            </a:pPr>
            <a:r>
              <a:rPr lang="en-US" sz="5499">
                <a:solidFill>
                  <a:srgbClr val="000000"/>
                </a:solidFill>
                <a:latin typeface="Archivo Black"/>
                <a:ea typeface="Archivo Black"/>
                <a:cs typeface="Archivo Black"/>
                <a:sym typeface="Archivo Black"/>
              </a:rPr>
              <a:t>Contracts</a:t>
            </a:r>
          </a:p>
        </p:txBody>
      </p:sp>
      <p:sp>
        <p:nvSpPr>
          <p:cNvPr id="16" name="AutoShape 10">
            <a:extLst>
              <a:ext uri="{FF2B5EF4-FFF2-40B4-BE49-F238E27FC236}">
                <a16:creationId xmlns:a16="http://schemas.microsoft.com/office/drawing/2014/main" id="{3830412C-F9B7-65FA-4D78-BAF6754DE575}"/>
              </a:ext>
            </a:extLst>
          </p:cNvPr>
          <p:cNvSpPr/>
          <p:nvPr/>
        </p:nvSpPr>
        <p:spPr>
          <a:xfrm>
            <a:off x="1452598" y="1863725"/>
            <a:ext cx="4800600" cy="0"/>
          </a:xfrm>
          <a:prstGeom prst="line">
            <a:avLst/>
          </a:prstGeom>
          <a:ln w="19050"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0532893" y="646430"/>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9" name="TextBox 9"/>
          <p:cNvSpPr txBox="1"/>
          <p:nvPr/>
        </p:nvSpPr>
        <p:spPr>
          <a:xfrm>
            <a:off x="1371600" y="2400300"/>
            <a:ext cx="15887700" cy="7222490"/>
          </a:xfrm>
          <a:prstGeom prst="rect">
            <a:avLst/>
          </a:prstGeom>
        </p:spPr>
        <p:txBody>
          <a:bodyPr wrap="square" lIns="0" tIns="0" rIns="0" bIns="0" rtlCol="0" anchor="t">
            <a:spAutoFit/>
          </a:bodyPr>
          <a:lstStyle/>
          <a:p>
            <a:pPr algn="l"/>
            <a:r>
              <a:rPr lang="en-US" sz="2800" b="1" u="sng">
                <a:solidFill>
                  <a:srgbClr val="000000"/>
                </a:solidFill>
                <a:latin typeface="Aileron" panose="020B0604020202020204" charset="0"/>
                <a:ea typeface="Aileron Bold"/>
                <a:cs typeface="Aileron Bold"/>
                <a:sym typeface="Aileron Bold"/>
              </a:rPr>
              <a:t>Disclosure obligations</a:t>
            </a:r>
          </a:p>
          <a:p>
            <a:pPr marL="431799" lvl="1" indent="-215899" algn="l">
              <a:buFont typeface="Arial"/>
              <a:buChar char="•"/>
            </a:pPr>
            <a:r>
              <a:rPr lang="en-US" sz="2800">
                <a:solidFill>
                  <a:srgbClr val="000000"/>
                </a:solidFill>
                <a:latin typeface="Aileron" panose="020B0604020202020204" charset="0"/>
                <a:ea typeface="Aileron"/>
                <a:cs typeface="Aileron"/>
                <a:sym typeface="Aileron"/>
              </a:rPr>
              <a:t>Members must disclose on their annual financial disclosure form “each state agency that was sold goods or services in excess of $5,000” by the Member.  § 10-16A-3(D)(7) (2021).</a:t>
            </a:r>
          </a:p>
          <a:p>
            <a:pPr algn="l"/>
            <a:endParaRPr lang="en-US" sz="2800">
              <a:solidFill>
                <a:srgbClr val="000000"/>
              </a:solidFill>
              <a:latin typeface="Aileron" panose="020B0604020202020204" charset="0"/>
              <a:ea typeface="Aileron"/>
              <a:cs typeface="Aileron"/>
              <a:sym typeface="Aileron"/>
            </a:endParaRPr>
          </a:p>
          <a:p>
            <a:pPr marL="431799" lvl="1" indent="-215899" algn="l">
              <a:buFont typeface="Arial"/>
              <a:buChar char="•"/>
            </a:pPr>
            <a:r>
              <a:rPr lang="en-US" sz="2800">
                <a:solidFill>
                  <a:srgbClr val="000000"/>
                </a:solidFill>
                <a:latin typeface="Aileron" panose="020B0604020202020204" charset="0"/>
                <a:ea typeface="Aileron"/>
                <a:cs typeface="Aileron"/>
                <a:sym typeface="Aileron"/>
              </a:rPr>
              <a:t>In a potential contract between a state agency and a member of the legislator’s family (or their business), a legislator must disclose any substantial interest the </a:t>
            </a:r>
            <a:r>
              <a:rPr lang="en-US" sz="2800" i="1">
                <a:solidFill>
                  <a:srgbClr val="000000"/>
                </a:solidFill>
                <a:latin typeface="Aileron" panose="020B0604020202020204" charset="0"/>
                <a:ea typeface="Aileron Italics"/>
                <a:cs typeface="Aileron Italics"/>
                <a:sym typeface="Aileron Italics"/>
              </a:rPr>
              <a:t>legislator</a:t>
            </a:r>
            <a:r>
              <a:rPr lang="en-US" sz="2800">
                <a:solidFill>
                  <a:srgbClr val="000000"/>
                </a:solidFill>
                <a:latin typeface="Aileron" panose="020B0604020202020204" charset="0"/>
                <a:ea typeface="Aileron"/>
                <a:cs typeface="Aileron"/>
                <a:sym typeface="Aileron"/>
              </a:rPr>
              <a:t>  has in the business.   </a:t>
            </a:r>
            <a:r>
              <a:rPr lang="en-US" sz="2800" i="1">
                <a:solidFill>
                  <a:srgbClr val="000000"/>
                </a:solidFill>
                <a:latin typeface="Aileron" panose="020B0604020202020204" charset="0"/>
                <a:ea typeface="Aileron Italics"/>
                <a:cs typeface="Aileron Italics"/>
                <a:sym typeface="Aileron Italics"/>
              </a:rPr>
              <a:t>See </a:t>
            </a:r>
            <a:r>
              <a:rPr lang="en-US" sz="2800">
                <a:solidFill>
                  <a:srgbClr val="000000"/>
                </a:solidFill>
                <a:latin typeface="Aileron" panose="020B0604020202020204" charset="0"/>
                <a:ea typeface="Aileron"/>
                <a:cs typeface="Aileron"/>
                <a:sym typeface="Aileron"/>
              </a:rPr>
              <a:t>State Ethics Comm’n Adv. Op. 2022-03 (Apr. 1, 2022).</a:t>
            </a:r>
          </a:p>
          <a:p>
            <a:pPr algn="l"/>
            <a:endParaRPr lang="en-US" sz="2800">
              <a:solidFill>
                <a:srgbClr val="000000"/>
              </a:solidFill>
              <a:latin typeface="Aileron" panose="020B0604020202020204" charset="0"/>
              <a:ea typeface="Aileron"/>
              <a:cs typeface="Aileron"/>
              <a:sym typeface="Aileron"/>
            </a:endParaRPr>
          </a:p>
          <a:p>
            <a:pPr marL="431799" lvl="1" indent="-215899" algn="l">
              <a:buFont typeface="Arial"/>
              <a:buChar char="•"/>
            </a:pPr>
            <a:r>
              <a:rPr lang="en-US" sz="2800">
                <a:solidFill>
                  <a:srgbClr val="000000"/>
                </a:solidFill>
                <a:latin typeface="Aileron" panose="020B0604020202020204" charset="0"/>
                <a:ea typeface="Aileron"/>
                <a:cs typeface="Aileron"/>
                <a:sym typeface="Aileron"/>
              </a:rPr>
              <a:t>Under the Procurement Code, prospective contractors with state agencies must disclose certain campaign contributions given by a prospective contractor or a family member of the prospective contractor to a public official with authority to award or influence the award of a contract; and may not give campaign contributions during the pendency of such contracts.  </a:t>
            </a:r>
            <a:r>
              <a:rPr lang="en-US" sz="2800" i="1">
                <a:solidFill>
                  <a:srgbClr val="000000"/>
                </a:solidFill>
                <a:latin typeface="Aileron" panose="020B0604020202020204" charset="0"/>
                <a:ea typeface="Aileron Italics"/>
                <a:cs typeface="Aileron Italics"/>
                <a:sym typeface="Aileron Italics"/>
              </a:rPr>
              <a:t>See </a:t>
            </a:r>
            <a:r>
              <a:rPr lang="en-US" sz="2800">
                <a:solidFill>
                  <a:srgbClr val="000000"/>
                </a:solidFill>
                <a:latin typeface="Aileron" panose="020B0604020202020204" charset="0"/>
                <a:ea typeface="Aileron"/>
                <a:cs typeface="Aileron"/>
                <a:sym typeface="Aileron"/>
              </a:rPr>
              <a:t>§ 13-1-191.1 (2007).</a:t>
            </a:r>
          </a:p>
          <a:p>
            <a:pPr marL="863598" lvl="2" indent="-287866" algn="l">
              <a:buFont typeface="Arial"/>
              <a:buChar char="⚬"/>
            </a:pPr>
            <a:r>
              <a:rPr lang="en-US" sz="2800" i="1">
                <a:solidFill>
                  <a:srgbClr val="000000"/>
                </a:solidFill>
                <a:latin typeface="Aileron" panose="020B0604020202020204" charset="0"/>
                <a:ea typeface="Aileron Italics"/>
                <a:cs typeface="Aileron Italics"/>
                <a:sym typeface="Aileron Italics"/>
              </a:rPr>
              <a:t>E.g., </a:t>
            </a:r>
            <a:r>
              <a:rPr lang="en-US" sz="2800">
                <a:solidFill>
                  <a:srgbClr val="000000"/>
                </a:solidFill>
                <a:latin typeface="Aileron" panose="020B0604020202020204" charset="0"/>
                <a:ea typeface="Aileron"/>
                <a:cs typeface="Aileron"/>
                <a:sym typeface="Aileron"/>
              </a:rPr>
              <a:t>these Procurement Code rules would apply where a legislator’s family member is bidding on a contract with the State Land Office, or the Office of the Secretary of State, e.g., and the legislator has made/or plans to make campaign contributions to those state officers.</a:t>
            </a:r>
            <a:endParaRPr lang="en-US" sz="1999">
              <a:solidFill>
                <a:srgbClr val="000000"/>
              </a:solidFill>
              <a:latin typeface="Aileron"/>
              <a:ea typeface="Aileron"/>
              <a:cs typeface="Aileron"/>
              <a:sym typeface="Aileron"/>
            </a:endParaRPr>
          </a:p>
          <a:p>
            <a:pPr algn="l">
              <a:lnSpc>
                <a:spcPts val="2799"/>
              </a:lnSpc>
            </a:pPr>
            <a:endParaRPr lang="en-US" sz="1999">
              <a:solidFill>
                <a:srgbClr val="000000"/>
              </a:solidFill>
              <a:latin typeface="Aileron"/>
              <a:ea typeface="Aileron"/>
              <a:cs typeface="Aileron"/>
              <a:sym typeface="Aileron"/>
            </a:endParaRPr>
          </a:p>
        </p:txBody>
      </p:sp>
      <p:sp>
        <p:nvSpPr>
          <p:cNvPr id="11" name="TextBox 11"/>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grpSp>
        <p:nvGrpSpPr>
          <p:cNvPr id="12" name="Group 4">
            <a:extLst>
              <a:ext uri="{FF2B5EF4-FFF2-40B4-BE49-F238E27FC236}">
                <a16:creationId xmlns:a16="http://schemas.microsoft.com/office/drawing/2014/main" id="{341AC230-0603-4339-E689-0B7A9F6EA545}"/>
              </a:ext>
            </a:extLst>
          </p:cNvPr>
          <p:cNvGrpSpPr/>
          <p:nvPr/>
        </p:nvGrpSpPr>
        <p:grpSpPr>
          <a:xfrm>
            <a:off x="-53102" y="-251873"/>
            <a:ext cx="1081802" cy="10920495"/>
            <a:chOff x="0" y="0"/>
            <a:chExt cx="151373" cy="2876180"/>
          </a:xfrm>
        </p:grpSpPr>
        <p:sp>
          <p:nvSpPr>
            <p:cNvPr id="13" name="Freeform 5">
              <a:extLst>
                <a:ext uri="{FF2B5EF4-FFF2-40B4-BE49-F238E27FC236}">
                  <a16:creationId xmlns:a16="http://schemas.microsoft.com/office/drawing/2014/main" id="{246BAA5C-D6CD-1FB5-D102-F4D35F318873}"/>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14" name="TextBox 6">
              <a:extLst>
                <a:ext uri="{FF2B5EF4-FFF2-40B4-BE49-F238E27FC236}">
                  <a16:creationId xmlns:a16="http://schemas.microsoft.com/office/drawing/2014/main" id="{D918B84B-A26C-6281-3632-79ABE336EB24}"/>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17" name="TextBox 38">
            <a:extLst>
              <a:ext uri="{FF2B5EF4-FFF2-40B4-BE49-F238E27FC236}">
                <a16:creationId xmlns:a16="http://schemas.microsoft.com/office/drawing/2014/main" id="{93967909-E182-AD28-719D-803BFE70E805}"/>
              </a:ext>
            </a:extLst>
          </p:cNvPr>
          <p:cNvSpPr txBox="1"/>
          <p:nvPr/>
        </p:nvSpPr>
        <p:spPr>
          <a:xfrm>
            <a:off x="1371600" y="1133475"/>
            <a:ext cx="8734324" cy="730250"/>
          </a:xfrm>
          <a:prstGeom prst="rect">
            <a:avLst/>
          </a:prstGeom>
        </p:spPr>
        <p:txBody>
          <a:bodyPr wrap="square" lIns="0" tIns="0" rIns="0" bIns="0" rtlCol="0" anchor="t">
            <a:spAutoFit/>
          </a:bodyPr>
          <a:lstStyle/>
          <a:p>
            <a:pPr algn="l">
              <a:lnSpc>
                <a:spcPts val="5499"/>
              </a:lnSpc>
            </a:pPr>
            <a:r>
              <a:rPr lang="en-US" sz="5499">
                <a:solidFill>
                  <a:srgbClr val="000000"/>
                </a:solidFill>
                <a:latin typeface="Archivo Black"/>
                <a:ea typeface="Archivo Black"/>
                <a:cs typeface="Archivo Black"/>
                <a:sym typeface="Archivo Black"/>
              </a:rPr>
              <a:t>Contracts</a:t>
            </a:r>
          </a:p>
        </p:txBody>
      </p:sp>
      <p:sp>
        <p:nvSpPr>
          <p:cNvPr id="18" name="AutoShape 10">
            <a:extLst>
              <a:ext uri="{FF2B5EF4-FFF2-40B4-BE49-F238E27FC236}">
                <a16:creationId xmlns:a16="http://schemas.microsoft.com/office/drawing/2014/main" id="{6581A673-D497-B381-3C2F-DBB16709577E}"/>
              </a:ext>
            </a:extLst>
          </p:cNvPr>
          <p:cNvSpPr/>
          <p:nvPr/>
        </p:nvSpPr>
        <p:spPr>
          <a:xfrm>
            <a:off x="1452598" y="1863725"/>
            <a:ext cx="4800600" cy="0"/>
          </a:xfrm>
          <a:prstGeom prst="line">
            <a:avLst/>
          </a:prstGeom>
          <a:ln w="19050"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4964118" y="-107212"/>
            <a:ext cx="574746" cy="10920495"/>
            <a:chOff x="0" y="0"/>
            <a:chExt cx="151373" cy="2876180"/>
          </a:xfrm>
        </p:grpSpPr>
        <p:sp>
          <p:nvSpPr>
            <p:cNvPr id="5" name="Freeform 5"/>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6" name="TextBox 6"/>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0532893" y="646430"/>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8" name="TextBox 8"/>
          <p:cNvSpPr txBox="1"/>
          <p:nvPr/>
        </p:nvSpPr>
        <p:spPr>
          <a:xfrm>
            <a:off x="5458584" y="1279519"/>
            <a:ext cx="11800716" cy="1425575"/>
          </a:xfrm>
          <a:prstGeom prst="rect">
            <a:avLst/>
          </a:prstGeom>
        </p:spPr>
        <p:txBody>
          <a:bodyPr lIns="0" tIns="0" rIns="0" bIns="0" rtlCol="0" anchor="t">
            <a:spAutoFit/>
          </a:bodyPr>
          <a:lstStyle/>
          <a:p>
            <a:pPr algn="r">
              <a:lnSpc>
                <a:spcPts val="5499"/>
              </a:lnSpc>
            </a:pPr>
            <a:r>
              <a:rPr lang="en-US" sz="5499">
                <a:solidFill>
                  <a:srgbClr val="000000"/>
                </a:solidFill>
                <a:latin typeface="Archivo Black"/>
                <a:ea typeface="Archivo Black"/>
                <a:cs typeface="Archivo Black"/>
                <a:sym typeface="Archivo Black"/>
              </a:rPr>
              <a:t>Representations and constituent services</a:t>
            </a:r>
          </a:p>
        </p:txBody>
      </p:sp>
      <p:sp>
        <p:nvSpPr>
          <p:cNvPr id="9" name="TextBox 9"/>
          <p:cNvSpPr txBox="1"/>
          <p:nvPr/>
        </p:nvSpPr>
        <p:spPr>
          <a:xfrm>
            <a:off x="6182669" y="3156744"/>
            <a:ext cx="11076631" cy="6483826"/>
          </a:xfrm>
          <a:prstGeom prst="rect">
            <a:avLst/>
          </a:prstGeom>
        </p:spPr>
        <p:txBody>
          <a:bodyPr lIns="0" tIns="0" rIns="0" bIns="0" rtlCol="0" anchor="t">
            <a:spAutoFit/>
          </a:bodyPr>
          <a:lstStyle/>
          <a:p>
            <a:pPr algn="l"/>
            <a:r>
              <a:rPr lang="en-US" sz="2000" b="1" u="sng">
                <a:solidFill>
                  <a:srgbClr val="000000"/>
                </a:solidFill>
                <a:latin typeface="Aileron" panose="020B0604020202020204" charset="0"/>
                <a:ea typeface="Aileron Bold"/>
                <a:cs typeface="Aileron Bold"/>
                <a:sym typeface="Aileron Bold"/>
              </a:rPr>
              <a:t>Constituent services with state agencies</a:t>
            </a:r>
          </a:p>
          <a:p>
            <a:pPr algn="l"/>
            <a:r>
              <a:rPr lang="en-US" sz="2000">
                <a:solidFill>
                  <a:srgbClr val="000000"/>
                </a:solidFill>
                <a:latin typeface="Aileron" panose="020B0604020202020204" charset="0"/>
                <a:ea typeface="Aileron"/>
                <a:cs typeface="Aileron"/>
                <a:sym typeface="Aileron"/>
              </a:rPr>
              <a:t>A Member may appear for, represent, or assist a person in a matter before a state agency -- using the Member’s legislative stationery and legislative email and making references to their legislative capacity  -- </a:t>
            </a:r>
            <a:r>
              <a:rPr lang="en-US" sz="2000" i="1">
                <a:solidFill>
                  <a:srgbClr val="000000"/>
                </a:solidFill>
                <a:latin typeface="Aileron" panose="020B0604020202020204" charset="0"/>
                <a:ea typeface="Aileron Italics"/>
                <a:cs typeface="Aileron Italics"/>
                <a:sym typeface="Aileron Italics"/>
              </a:rPr>
              <a:t>so long as the Member does not receive compensation</a:t>
            </a:r>
            <a:r>
              <a:rPr lang="en-US" sz="2000">
                <a:solidFill>
                  <a:srgbClr val="000000"/>
                </a:solidFill>
                <a:latin typeface="Aileron" panose="020B0604020202020204" charset="0"/>
                <a:ea typeface="Aileron"/>
                <a:cs typeface="Aileron"/>
                <a:sym typeface="Aileron"/>
              </a:rPr>
              <a:t> for the representation or assistance.</a:t>
            </a:r>
          </a:p>
          <a:p>
            <a:pPr marL="431799" lvl="1" indent="-215899" algn="l">
              <a:buFont typeface="Arial"/>
              <a:buChar char="•"/>
            </a:pPr>
            <a:r>
              <a:rPr lang="en-US" sz="2000">
                <a:solidFill>
                  <a:srgbClr val="000000"/>
                </a:solidFill>
                <a:latin typeface="Aileron" panose="020B0604020202020204" charset="0"/>
                <a:ea typeface="Aileron"/>
                <a:cs typeface="Aileron"/>
                <a:sym typeface="Aileron"/>
              </a:rPr>
              <a:t>Does not matter if the person is a business or individual, residing within or outside of the Member’s district</a:t>
            </a:r>
          </a:p>
          <a:p>
            <a:pPr marL="431799" lvl="1" indent="-215899" algn="l">
              <a:buFont typeface="Arial"/>
              <a:buChar char="•"/>
            </a:pPr>
            <a:r>
              <a:rPr lang="en-US" sz="2000">
                <a:solidFill>
                  <a:srgbClr val="000000"/>
                </a:solidFill>
                <a:latin typeface="Aileron" panose="020B0604020202020204" charset="0"/>
                <a:ea typeface="Aileron"/>
                <a:cs typeface="Aileron"/>
                <a:sym typeface="Aileron"/>
              </a:rPr>
              <a:t>What matters is whether the Member receives compensation for the constituent services</a:t>
            </a:r>
          </a:p>
          <a:p>
            <a:pPr algn="l"/>
            <a:endParaRPr lang="en-US" sz="2000">
              <a:solidFill>
                <a:srgbClr val="000000"/>
              </a:solidFill>
              <a:latin typeface="Aileron" panose="020B0604020202020204" charset="0"/>
              <a:ea typeface="Aileron"/>
              <a:cs typeface="Aileron"/>
              <a:sym typeface="Aileron"/>
            </a:endParaRPr>
          </a:p>
          <a:p>
            <a:pPr algn="l"/>
            <a:r>
              <a:rPr lang="en-US" sz="2000" i="1">
                <a:solidFill>
                  <a:srgbClr val="000000"/>
                </a:solidFill>
                <a:latin typeface="Aileron" panose="020B0604020202020204" charset="0"/>
                <a:ea typeface="Aileron Italics"/>
                <a:cs typeface="Aileron Italics"/>
                <a:sym typeface="Aileron Italics"/>
              </a:rPr>
              <a:t>See </a:t>
            </a:r>
            <a:r>
              <a:rPr lang="en-US" sz="2000">
                <a:solidFill>
                  <a:srgbClr val="000000"/>
                </a:solidFill>
                <a:latin typeface="Aileron" panose="020B0604020202020204" charset="0"/>
                <a:ea typeface="Aileron"/>
                <a:cs typeface="Aileron"/>
                <a:sym typeface="Aileron"/>
              </a:rPr>
              <a:t>§ 10-16-9(B) (2023).</a:t>
            </a:r>
          </a:p>
          <a:p>
            <a:pPr algn="l"/>
            <a:endParaRPr lang="en-US" sz="2000">
              <a:solidFill>
                <a:srgbClr val="000000"/>
              </a:solidFill>
              <a:latin typeface="Aileron" panose="020B0604020202020204" charset="0"/>
              <a:ea typeface="Aileron"/>
              <a:cs typeface="Aileron"/>
              <a:sym typeface="Aileron"/>
            </a:endParaRPr>
          </a:p>
          <a:p>
            <a:pPr algn="l"/>
            <a:r>
              <a:rPr lang="en-US" sz="2000" b="1" u="sng">
                <a:solidFill>
                  <a:srgbClr val="000000"/>
                </a:solidFill>
                <a:latin typeface="Aileron" panose="020B0604020202020204" charset="0"/>
                <a:ea typeface="Aileron Bold"/>
                <a:cs typeface="Aileron Bold"/>
                <a:sym typeface="Aileron Bold"/>
              </a:rPr>
              <a:t>Representations before state agencies in a professional capacity</a:t>
            </a:r>
          </a:p>
          <a:p>
            <a:pPr algn="l"/>
            <a:r>
              <a:rPr lang="en-US" sz="2000">
                <a:solidFill>
                  <a:srgbClr val="000000"/>
                </a:solidFill>
                <a:latin typeface="Aileron" panose="020B0604020202020204" charset="0"/>
                <a:ea typeface="Aileron"/>
                <a:cs typeface="Aileron"/>
                <a:sym typeface="Aileron"/>
              </a:rPr>
              <a:t>Where a Member is “engaged in the conduct of their profession” (e.g., an attorney), the Member may represent or assist another person in a matter before a state agency and be compensated, but in the course of the representation or assistance the Member shall not:</a:t>
            </a:r>
          </a:p>
          <a:p>
            <a:pPr marL="431799" lvl="1" indent="-215899" algn="l">
              <a:buFont typeface="Arial"/>
              <a:buChar char="•"/>
            </a:pPr>
            <a:r>
              <a:rPr lang="en-US" sz="2000">
                <a:solidFill>
                  <a:srgbClr val="000000"/>
                </a:solidFill>
                <a:latin typeface="Aileron" panose="020B0604020202020204" charset="0"/>
                <a:ea typeface="Aileron"/>
                <a:cs typeface="Aileron"/>
                <a:sym typeface="Aileron"/>
              </a:rPr>
              <a:t>Make references to their legislative capacity except as to matters of scheduling</a:t>
            </a:r>
          </a:p>
          <a:p>
            <a:pPr marL="431799" lvl="1" indent="-215899" algn="l">
              <a:buFont typeface="Arial"/>
              <a:buChar char="•"/>
            </a:pPr>
            <a:r>
              <a:rPr lang="en-US" sz="2000">
                <a:solidFill>
                  <a:srgbClr val="000000"/>
                </a:solidFill>
                <a:latin typeface="Aileron" panose="020B0604020202020204" charset="0"/>
                <a:ea typeface="Aileron"/>
                <a:cs typeface="Aileron"/>
                <a:sym typeface="Aileron"/>
              </a:rPr>
              <a:t>Use legislative stationery, legislative email, or other indicia of the legislator’s legislative capacity</a:t>
            </a:r>
          </a:p>
          <a:p>
            <a:pPr algn="l"/>
            <a:endParaRPr lang="en-US" sz="2000">
              <a:solidFill>
                <a:srgbClr val="000000"/>
              </a:solidFill>
              <a:latin typeface="Aileron" panose="020B0604020202020204" charset="0"/>
              <a:ea typeface="Aileron"/>
              <a:cs typeface="Aileron"/>
              <a:sym typeface="Aileron"/>
            </a:endParaRPr>
          </a:p>
          <a:p>
            <a:pPr algn="l"/>
            <a:r>
              <a:rPr lang="en-US" sz="2000" i="1">
                <a:solidFill>
                  <a:srgbClr val="000000"/>
                </a:solidFill>
                <a:latin typeface="Aileron" panose="020B0604020202020204" charset="0"/>
                <a:ea typeface="Aileron Italics"/>
                <a:cs typeface="Aileron Italics"/>
                <a:sym typeface="Aileron Italics"/>
              </a:rPr>
              <a:t>See </a:t>
            </a:r>
            <a:r>
              <a:rPr lang="en-US" sz="2000">
                <a:solidFill>
                  <a:srgbClr val="000000"/>
                </a:solidFill>
                <a:latin typeface="Aileron" panose="020B0604020202020204" charset="0"/>
                <a:ea typeface="Aileron"/>
                <a:cs typeface="Aileron"/>
                <a:sym typeface="Aileron"/>
              </a:rPr>
              <a:t>§ 10-16-9(C) (2023).</a:t>
            </a:r>
            <a:endParaRPr lang="en-US" sz="2000">
              <a:solidFill>
                <a:srgbClr val="000000"/>
              </a:solidFill>
              <a:latin typeface="Aileron"/>
              <a:ea typeface="Aileron"/>
              <a:cs typeface="Aileron"/>
              <a:sym typeface="Aileron"/>
            </a:endParaRPr>
          </a:p>
          <a:p>
            <a:pPr algn="l">
              <a:lnSpc>
                <a:spcPts val="2799"/>
              </a:lnSpc>
            </a:pPr>
            <a:r>
              <a:rPr lang="en-US" sz="1999" b="1">
                <a:solidFill>
                  <a:srgbClr val="000000"/>
                </a:solidFill>
                <a:latin typeface="Aileron Bold"/>
                <a:ea typeface="Aileron Bold"/>
                <a:cs typeface="Aileron Bold"/>
                <a:sym typeface="Aileron Bold"/>
              </a:rPr>
              <a:t>  </a:t>
            </a:r>
          </a:p>
        </p:txBody>
      </p:sp>
      <p:sp>
        <p:nvSpPr>
          <p:cNvPr id="10" name="TextBox 10"/>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sp>
        <p:nvSpPr>
          <p:cNvPr id="11" name="AutoShape 11"/>
          <p:cNvSpPr/>
          <p:nvPr/>
        </p:nvSpPr>
        <p:spPr>
          <a:xfrm flipH="1">
            <a:off x="12632126" y="2695569"/>
            <a:ext cx="4627174" cy="0"/>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2" name="Group 2"/>
          <p:cNvGrpSpPr/>
          <p:nvPr/>
        </p:nvGrpSpPr>
        <p:grpSpPr>
          <a:xfrm>
            <a:off x="0" y="0"/>
            <a:ext cx="4964118" cy="10287000"/>
            <a:chOff x="0" y="0"/>
            <a:chExt cx="6618823" cy="13716000"/>
          </a:xfrm>
        </p:grpSpPr>
        <p:pic>
          <p:nvPicPr>
            <p:cNvPr id="3" name="Picture 3"/>
            <p:cNvPicPr>
              <a:picLocks noChangeAspect="1"/>
            </p:cNvPicPr>
            <p:nvPr/>
          </p:nvPicPr>
          <p:blipFill>
            <a:blip r:embed="rId2"/>
            <a:srcRect l="33924" r="33924"/>
            <a:stretch>
              <a:fillRect/>
            </a:stretch>
          </p:blipFill>
          <p:spPr>
            <a:xfrm>
              <a:off x="0" y="0"/>
              <a:ext cx="6618823" cy="13716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 fill="hold"/>
                                        <p:tgtEl>
                                          <p:spTgt spid="4"/>
                                        </p:tgtEl>
                                        <p:attrNameLst>
                                          <p:attrName>ppt_x</p:attrName>
                                        </p:attrNameLst>
                                      </p:cBhvr>
                                      <p:tavLst>
                                        <p:tav tm="0">
                                          <p:val>
                                            <p:strVal val="0-#ppt_w/2"/>
                                          </p:val>
                                        </p:tav>
                                        <p:tav tm="100000">
                                          <p:val>
                                            <p:strVal val="#ppt_x"/>
                                          </p:val>
                                        </p:tav>
                                      </p:tavLst>
                                    </p:anim>
                                    <p:anim calcmode="lin" valueType="num">
                                      <p:cBhvr additive="base">
                                        <p:cTn id="20" dur="2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3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200" fill="hold"/>
                                        <p:tgtEl>
                                          <p:spTgt spid="2"/>
                                        </p:tgtEl>
                                        <p:attrNameLst>
                                          <p:attrName>ppt_x</p:attrName>
                                        </p:attrNameLst>
                                      </p:cBhvr>
                                      <p:tavLst>
                                        <p:tav tm="0">
                                          <p:val>
                                            <p:strVal val="0-#ppt_w/2"/>
                                          </p:val>
                                        </p:tav>
                                        <p:tav tm="100000">
                                          <p:val>
                                            <p:strVal val="#ppt_x"/>
                                          </p:val>
                                        </p:tav>
                                      </p:tavLst>
                                    </p:anim>
                                    <p:anim calcmode="lin" valueType="num">
                                      <p:cBhvr additive="base">
                                        <p:cTn id="24" dur="2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4">
            <a:extLst>
              <a:ext uri="{FF2B5EF4-FFF2-40B4-BE49-F238E27FC236}">
                <a16:creationId xmlns:a16="http://schemas.microsoft.com/office/drawing/2014/main" id="{8DE70EF4-3247-27D9-5DD6-7FC3392A5864}"/>
              </a:ext>
            </a:extLst>
          </p:cNvPr>
          <p:cNvGrpSpPr/>
          <p:nvPr/>
        </p:nvGrpSpPr>
        <p:grpSpPr>
          <a:xfrm>
            <a:off x="-53102" y="-251873"/>
            <a:ext cx="1081802" cy="10920495"/>
            <a:chOff x="0" y="0"/>
            <a:chExt cx="151373" cy="2876180"/>
          </a:xfrm>
        </p:grpSpPr>
        <p:sp>
          <p:nvSpPr>
            <p:cNvPr id="13" name="Freeform 5">
              <a:extLst>
                <a:ext uri="{FF2B5EF4-FFF2-40B4-BE49-F238E27FC236}">
                  <a16:creationId xmlns:a16="http://schemas.microsoft.com/office/drawing/2014/main" id="{B7A99D09-4ED1-7FB7-0FD7-C27DBFCEF524}"/>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14" name="TextBox 6">
              <a:extLst>
                <a:ext uri="{FF2B5EF4-FFF2-40B4-BE49-F238E27FC236}">
                  <a16:creationId xmlns:a16="http://schemas.microsoft.com/office/drawing/2014/main" id="{6D3EEA7C-5238-187A-5BB7-C91DDBBF5EFA}"/>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grpSp>
        <p:nvGrpSpPr>
          <p:cNvPr id="15" name="Group 14">
            <a:extLst>
              <a:ext uri="{FF2B5EF4-FFF2-40B4-BE49-F238E27FC236}">
                <a16:creationId xmlns:a16="http://schemas.microsoft.com/office/drawing/2014/main" id="{BA27B781-560D-34E1-1B29-3C12536773E3}"/>
              </a:ext>
            </a:extLst>
          </p:cNvPr>
          <p:cNvGrpSpPr/>
          <p:nvPr/>
        </p:nvGrpSpPr>
        <p:grpSpPr>
          <a:xfrm>
            <a:off x="0" y="-107212"/>
            <a:ext cx="5538864" cy="10920495"/>
            <a:chOff x="0" y="-107212"/>
            <a:chExt cx="5538864" cy="10920495"/>
          </a:xfrm>
        </p:grpSpPr>
        <p:grpSp>
          <p:nvGrpSpPr>
            <p:cNvPr id="2" name="Group 2"/>
            <p:cNvGrpSpPr/>
            <p:nvPr/>
          </p:nvGrpSpPr>
          <p:grpSpPr>
            <a:xfrm>
              <a:off x="0" y="0"/>
              <a:ext cx="4964118" cy="10287000"/>
              <a:chOff x="0" y="0"/>
              <a:chExt cx="6618823" cy="13716000"/>
            </a:xfrm>
          </p:grpSpPr>
          <p:pic>
            <p:nvPicPr>
              <p:cNvPr id="3" name="Picture 3"/>
              <p:cNvPicPr>
                <a:picLocks noChangeAspect="1"/>
              </p:cNvPicPr>
              <p:nvPr/>
            </p:nvPicPr>
            <p:blipFill>
              <a:blip r:embed="rId2"/>
              <a:srcRect l="33924" r="33924"/>
              <a:stretch>
                <a:fillRect/>
              </a:stretch>
            </p:blipFill>
            <p:spPr>
              <a:xfrm>
                <a:off x="0" y="0"/>
                <a:ext cx="6618823" cy="13716000"/>
              </a:xfrm>
              <a:prstGeom prst="rect">
                <a:avLst/>
              </a:prstGeom>
            </p:spPr>
          </p:pic>
        </p:grpSp>
        <p:grpSp>
          <p:nvGrpSpPr>
            <p:cNvPr id="4" name="Group 4"/>
            <p:cNvGrpSpPr/>
            <p:nvPr/>
          </p:nvGrpSpPr>
          <p:grpSpPr>
            <a:xfrm>
              <a:off x="4964118" y="-107212"/>
              <a:ext cx="574746" cy="10920495"/>
              <a:chOff x="0" y="0"/>
              <a:chExt cx="151373" cy="2876180"/>
            </a:xfrm>
          </p:grpSpPr>
          <p:sp>
            <p:nvSpPr>
              <p:cNvPr id="5" name="Freeform 5"/>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6" name="TextBox 6"/>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grpSp>
      <p:sp>
        <p:nvSpPr>
          <p:cNvPr id="7" name="TextBox 7"/>
          <p:cNvSpPr txBox="1"/>
          <p:nvPr/>
        </p:nvSpPr>
        <p:spPr>
          <a:xfrm>
            <a:off x="10532893" y="646430"/>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9" name="TextBox 9"/>
          <p:cNvSpPr txBox="1"/>
          <p:nvPr/>
        </p:nvSpPr>
        <p:spPr>
          <a:xfrm>
            <a:off x="1452599" y="2884895"/>
            <a:ext cx="15806701" cy="8012450"/>
          </a:xfrm>
          <a:prstGeom prst="rect">
            <a:avLst/>
          </a:prstGeom>
        </p:spPr>
        <p:txBody>
          <a:bodyPr wrap="square" lIns="0" tIns="0" rIns="0" bIns="0" rtlCol="0" anchor="t">
            <a:spAutoFit/>
          </a:bodyPr>
          <a:lstStyle/>
          <a:p>
            <a:pPr algn="l"/>
            <a:r>
              <a:rPr lang="en-US" sz="2800" b="1" u="sng">
                <a:solidFill>
                  <a:srgbClr val="000000"/>
                </a:solidFill>
                <a:latin typeface="Aileron" panose="020B0604020202020204" charset="0"/>
                <a:ea typeface="Aileron Bold"/>
                <a:cs typeface="Aileron Bold"/>
                <a:sym typeface="Aileron Bold"/>
              </a:rPr>
              <a:t>Prohibition on threats related to legislative actions</a:t>
            </a:r>
          </a:p>
          <a:p>
            <a:pPr marL="431799" lvl="1" indent="-215899" algn="l">
              <a:buFont typeface="Arial"/>
              <a:buChar char="•"/>
            </a:pPr>
            <a:r>
              <a:rPr lang="en-US" sz="2800">
                <a:solidFill>
                  <a:srgbClr val="000000"/>
                </a:solidFill>
                <a:latin typeface="Aileron" panose="020B0604020202020204" charset="0"/>
                <a:ea typeface="Aileron"/>
                <a:cs typeface="Aileron"/>
                <a:sym typeface="Aileron"/>
              </a:rPr>
              <a:t>In any instance where a Member represents or assists a person in a matter before a state agency, the Member may not make direct or indirect threats related to legislative actions.</a:t>
            </a:r>
          </a:p>
          <a:p>
            <a:pPr algn="l"/>
            <a:endParaRPr lang="en-US" sz="2800">
              <a:solidFill>
                <a:srgbClr val="000000"/>
              </a:solidFill>
              <a:latin typeface="Aileron" panose="020B0604020202020204" charset="0"/>
              <a:ea typeface="Aileron"/>
              <a:cs typeface="Aileron"/>
              <a:sym typeface="Aileron"/>
            </a:endParaRPr>
          </a:p>
          <a:p>
            <a:pPr algn="l"/>
            <a:r>
              <a:rPr lang="en-US" sz="2800" i="1">
                <a:solidFill>
                  <a:srgbClr val="000000"/>
                </a:solidFill>
                <a:latin typeface="Aileron" panose="020B0604020202020204" charset="0"/>
                <a:ea typeface="Aileron"/>
                <a:cs typeface="Aileron"/>
                <a:sym typeface="Aileron"/>
              </a:rPr>
              <a:t>See</a:t>
            </a:r>
            <a:r>
              <a:rPr lang="en-US" sz="2800">
                <a:solidFill>
                  <a:srgbClr val="000000"/>
                </a:solidFill>
                <a:latin typeface="Aileron" panose="020B0604020202020204" charset="0"/>
                <a:ea typeface="Aileron"/>
                <a:cs typeface="Aileron"/>
                <a:sym typeface="Aileron"/>
              </a:rPr>
              <a:t> § 10-16-9(D) (2023).</a:t>
            </a:r>
          </a:p>
          <a:p>
            <a:pPr algn="l"/>
            <a:endParaRPr lang="en-US" sz="2800">
              <a:solidFill>
                <a:srgbClr val="000000"/>
              </a:solidFill>
              <a:latin typeface="Aileron" panose="020B0604020202020204" charset="0"/>
              <a:ea typeface="Aileron"/>
              <a:cs typeface="Aileron"/>
              <a:sym typeface="Aileron"/>
            </a:endParaRPr>
          </a:p>
          <a:p>
            <a:pPr algn="l"/>
            <a:r>
              <a:rPr lang="en-US" sz="2800" b="1" u="sng">
                <a:solidFill>
                  <a:srgbClr val="000000"/>
                </a:solidFill>
                <a:latin typeface="Aileron" panose="020B0604020202020204" charset="0"/>
                <a:ea typeface="Aileron Bold"/>
                <a:cs typeface="Aileron Bold"/>
                <a:sym typeface="Aileron Bold"/>
              </a:rPr>
              <a:t>Related disclosure obligations</a:t>
            </a:r>
          </a:p>
          <a:p>
            <a:pPr marL="431799" lvl="1" indent="-215899" algn="l">
              <a:buFont typeface="Arial"/>
              <a:buChar char="•"/>
            </a:pPr>
            <a:r>
              <a:rPr lang="en-US" sz="2800">
                <a:solidFill>
                  <a:srgbClr val="000000"/>
                </a:solidFill>
                <a:latin typeface="Aileron" panose="020B0604020202020204" charset="0"/>
                <a:ea typeface="Aileron"/>
                <a:cs typeface="Aileron"/>
                <a:sym typeface="Aileron"/>
              </a:rPr>
              <a:t>Members must disclose on their annual financial disclosure form “each state agency, other than a court, before which a person covered in the disclosure statement represented or assisted clients in the course of the person’s employment during the prior calendar year.”</a:t>
            </a:r>
          </a:p>
          <a:p>
            <a:pPr algn="l"/>
            <a:endParaRPr lang="en-US" sz="2800">
              <a:solidFill>
                <a:srgbClr val="000000"/>
              </a:solidFill>
              <a:latin typeface="Aileron" panose="020B0604020202020204" charset="0"/>
              <a:ea typeface="Aileron"/>
              <a:cs typeface="Aileron"/>
              <a:sym typeface="Aileron"/>
            </a:endParaRPr>
          </a:p>
          <a:p>
            <a:pPr algn="l"/>
            <a:r>
              <a:rPr lang="en-US" sz="2800">
                <a:solidFill>
                  <a:srgbClr val="000000"/>
                </a:solidFill>
                <a:latin typeface="Aileron" panose="020B0604020202020204" charset="0"/>
                <a:ea typeface="Aileron"/>
                <a:cs typeface="Aileron"/>
                <a:sym typeface="Aileron"/>
              </a:rPr>
              <a:t> </a:t>
            </a:r>
            <a:r>
              <a:rPr lang="en-US" sz="2800" i="1">
                <a:solidFill>
                  <a:srgbClr val="000000"/>
                </a:solidFill>
                <a:latin typeface="Aileron" panose="020B0604020202020204" charset="0"/>
                <a:ea typeface="Aileron"/>
                <a:cs typeface="Aileron"/>
                <a:sym typeface="Aileron"/>
              </a:rPr>
              <a:t>See</a:t>
            </a:r>
            <a:r>
              <a:rPr lang="en-US" sz="2800">
                <a:solidFill>
                  <a:srgbClr val="000000"/>
                </a:solidFill>
                <a:latin typeface="Aileron" panose="020B0604020202020204" charset="0"/>
                <a:ea typeface="Aileron"/>
                <a:cs typeface="Aileron"/>
                <a:sym typeface="Aileron"/>
              </a:rPr>
              <a:t> § 10-16A-3(D)(8) (2021).</a:t>
            </a:r>
          </a:p>
          <a:p>
            <a:pPr algn="l">
              <a:lnSpc>
                <a:spcPts val="2799"/>
              </a:lnSpc>
            </a:pPr>
            <a:endParaRPr lang="en-US" sz="1999">
              <a:solidFill>
                <a:srgbClr val="000000"/>
              </a:solidFill>
              <a:latin typeface="Aileron"/>
              <a:ea typeface="Aileron"/>
              <a:cs typeface="Aileron"/>
              <a:sym typeface="Aileron"/>
            </a:endParaRPr>
          </a:p>
          <a:p>
            <a:pPr algn="l">
              <a:lnSpc>
                <a:spcPts val="2799"/>
              </a:lnSpc>
            </a:pPr>
            <a:endParaRPr lang="en-US" sz="1999">
              <a:solidFill>
                <a:srgbClr val="000000"/>
              </a:solidFill>
              <a:latin typeface="Aileron"/>
              <a:ea typeface="Aileron"/>
              <a:cs typeface="Aileron"/>
              <a:sym typeface="Aileron"/>
            </a:endParaRPr>
          </a:p>
          <a:p>
            <a:pPr algn="l">
              <a:lnSpc>
                <a:spcPts val="2799"/>
              </a:lnSpc>
            </a:pPr>
            <a:endParaRPr lang="en-US" sz="1999">
              <a:solidFill>
                <a:srgbClr val="000000"/>
              </a:solidFill>
              <a:latin typeface="Aileron"/>
              <a:ea typeface="Aileron"/>
              <a:cs typeface="Aileron"/>
              <a:sym typeface="Aileron"/>
            </a:endParaRPr>
          </a:p>
          <a:p>
            <a:pPr algn="l">
              <a:lnSpc>
                <a:spcPts val="2799"/>
              </a:lnSpc>
            </a:pPr>
            <a:endParaRPr lang="en-US" sz="1999">
              <a:solidFill>
                <a:srgbClr val="000000"/>
              </a:solidFill>
              <a:latin typeface="Aileron"/>
              <a:ea typeface="Aileron"/>
              <a:cs typeface="Aileron"/>
              <a:sym typeface="Aileron"/>
            </a:endParaRPr>
          </a:p>
          <a:p>
            <a:pPr algn="l">
              <a:lnSpc>
                <a:spcPts val="2799"/>
              </a:lnSpc>
            </a:pPr>
            <a:endParaRPr lang="en-US" sz="1999">
              <a:solidFill>
                <a:srgbClr val="000000"/>
              </a:solidFill>
              <a:latin typeface="Aileron"/>
              <a:ea typeface="Aileron"/>
              <a:cs typeface="Aileron"/>
              <a:sym typeface="Aileron"/>
            </a:endParaRPr>
          </a:p>
          <a:p>
            <a:pPr algn="l">
              <a:lnSpc>
                <a:spcPts val="2799"/>
              </a:lnSpc>
            </a:pPr>
            <a:endParaRPr lang="en-US" sz="1999">
              <a:solidFill>
                <a:srgbClr val="000000"/>
              </a:solidFill>
              <a:latin typeface="Aileron"/>
              <a:ea typeface="Aileron"/>
              <a:cs typeface="Aileron"/>
              <a:sym typeface="Aileron"/>
            </a:endParaRPr>
          </a:p>
          <a:p>
            <a:pPr algn="l">
              <a:lnSpc>
                <a:spcPts val="2799"/>
              </a:lnSpc>
            </a:pPr>
            <a:endParaRPr lang="en-US" sz="1999">
              <a:solidFill>
                <a:srgbClr val="000000"/>
              </a:solidFill>
              <a:latin typeface="Aileron"/>
              <a:ea typeface="Aileron"/>
              <a:cs typeface="Aileron"/>
              <a:sym typeface="Aileron"/>
            </a:endParaRPr>
          </a:p>
          <a:p>
            <a:pPr algn="l">
              <a:lnSpc>
                <a:spcPts val="2799"/>
              </a:lnSpc>
            </a:pPr>
            <a:r>
              <a:rPr lang="en-US" sz="1999" b="1">
                <a:solidFill>
                  <a:srgbClr val="000000"/>
                </a:solidFill>
                <a:latin typeface="Aileron Bold"/>
                <a:ea typeface="Aileron Bold"/>
                <a:cs typeface="Aileron Bold"/>
                <a:sym typeface="Aileron Bold"/>
              </a:rPr>
              <a:t>  </a:t>
            </a:r>
          </a:p>
        </p:txBody>
      </p:sp>
      <p:sp>
        <p:nvSpPr>
          <p:cNvPr id="10" name="TextBox 10"/>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sp>
        <p:nvSpPr>
          <p:cNvPr id="17" name="TextBox 38">
            <a:extLst>
              <a:ext uri="{FF2B5EF4-FFF2-40B4-BE49-F238E27FC236}">
                <a16:creationId xmlns:a16="http://schemas.microsoft.com/office/drawing/2014/main" id="{D923BAFB-059D-7FE0-F235-B7050FFA8187}"/>
              </a:ext>
            </a:extLst>
          </p:cNvPr>
          <p:cNvSpPr txBox="1"/>
          <p:nvPr/>
        </p:nvSpPr>
        <p:spPr>
          <a:xfrm>
            <a:off x="1371600" y="1133475"/>
            <a:ext cx="12801600" cy="1430328"/>
          </a:xfrm>
          <a:prstGeom prst="rect">
            <a:avLst/>
          </a:prstGeom>
        </p:spPr>
        <p:txBody>
          <a:bodyPr wrap="square" lIns="0" tIns="0" rIns="0" bIns="0" rtlCol="0" anchor="t">
            <a:spAutoFit/>
          </a:bodyPr>
          <a:lstStyle/>
          <a:p>
            <a:pPr>
              <a:lnSpc>
                <a:spcPts val="5499"/>
              </a:lnSpc>
            </a:pPr>
            <a:r>
              <a:rPr lang="en-US" sz="5499">
                <a:solidFill>
                  <a:srgbClr val="000000"/>
                </a:solidFill>
                <a:latin typeface="Archivo Black"/>
                <a:ea typeface="Archivo Black"/>
                <a:cs typeface="Archivo Black"/>
                <a:sym typeface="Archivo Black"/>
              </a:rPr>
              <a:t>Representations and constituent services</a:t>
            </a:r>
          </a:p>
        </p:txBody>
      </p:sp>
      <p:sp>
        <p:nvSpPr>
          <p:cNvPr id="18" name="AutoShape 10">
            <a:extLst>
              <a:ext uri="{FF2B5EF4-FFF2-40B4-BE49-F238E27FC236}">
                <a16:creationId xmlns:a16="http://schemas.microsoft.com/office/drawing/2014/main" id="{ACF01BB5-FB99-70E8-2483-4C7E4F371CA3}"/>
              </a:ext>
            </a:extLst>
          </p:cNvPr>
          <p:cNvSpPr/>
          <p:nvPr/>
        </p:nvSpPr>
        <p:spPr>
          <a:xfrm>
            <a:off x="1371600" y="2563803"/>
            <a:ext cx="4800600" cy="0"/>
          </a:xfrm>
          <a:prstGeom prst="line">
            <a:avLst/>
          </a:prstGeom>
          <a:ln w="19050" cap="flat">
            <a:solidFill>
              <a:srgbClr val="000000"/>
            </a:solidFill>
            <a:prstDash val="soli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after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0-ppt_w/2"/>
                                          </p:val>
                                        </p:tav>
                                      </p:tavLst>
                                    </p:anim>
                                    <p:anim calcmode="lin" valueType="num">
                                      <p:cBhvr additive="base">
                                        <p:cTn id="7" dur="500"/>
                                        <p:tgtEl>
                                          <p:spTgt spid="15"/>
                                        </p:tgtEl>
                                        <p:attrNameLst>
                                          <p:attrName>ppt_y</p:attrName>
                                        </p:attrNameLst>
                                      </p:cBhvr>
                                      <p:tavLst>
                                        <p:tav tm="0">
                                          <p:val>
                                            <p:strVal val="ppt_y"/>
                                          </p:val>
                                        </p:tav>
                                        <p:tav tm="100000">
                                          <p:val>
                                            <p:strVal val="ppt_y"/>
                                          </p:val>
                                        </p:tav>
                                      </p:tavLst>
                                    </p:anim>
                                    <p:set>
                                      <p:cBhvr>
                                        <p:cTn id="8" dur="1" fill="hold">
                                          <p:stCondLst>
                                            <p:cond delay="499"/>
                                          </p:stCondLst>
                                        </p:cTn>
                                        <p:tgtEl>
                                          <p:spTgt spid="15"/>
                                        </p:tgtEl>
                                        <p:attrNameLst>
                                          <p:attrName>style.visibility</p:attrName>
                                        </p:attrNameLst>
                                      </p:cBhvr>
                                      <p:to>
                                        <p:strVal val="hidden"/>
                                      </p:to>
                                    </p:set>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057686" y="0"/>
            <a:ext cx="7230314" cy="10287000"/>
            <a:chOff x="0" y="0"/>
            <a:chExt cx="9640419" cy="13716000"/>
          </a:xfrm>
        </p:grpSpPr>
        <p:pic>
          <p:nvPicPr>
            <p:cNvPr id="3" name="Picture 3"/>
            <p:cNvPicPr>
              <a:picLocks noChangeAspect="1"/>
            </p:cNvPicPr>
            <p:nvPr/>
          </p:nvPicPr>
          <p:blipFill>
            <a:blip r:embed="rId2"/>
            <a:srcRect l="2856" r="2856"/>
            <a:stretch>
              <a:fillRect/>
            </a:stretch>
          </p:blipFill>
          <p:spPr>
            <a:xfrm>
              <a:off x="0" y="0"/>
              <a:ext cx="9640419" cy="13716000"/>
            </a:xfrm>
            <a:prstGeom prst="rect">
              <a:avLst/>
            </a:prstGeom>
          </p:spPr>
        </p:pic>
      </p:grpSp>
      <p:sp>
        <p:nvSpPr>
          <p:cNvPr id="4" name="AutoShape 4"/>
          <p:cNvSpPr/>
          <p:nvPr/>
        </p:nvSpPr>
        <p:spPr>
          <a:xfrm flipH="1">
            <a:off x="1028700" y="3590866"/>
            <a:ext cx="2312031" cy="0"/>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5" name="Group 5"/>
          <p:cNvGrpSpPr/>
          <p:nvPr/>
        </p:nvGrpSpPr>
        <p:grpSpPr>
          <a:xfrm>
            <a:off x="10524298" y="-290569"/>
            <a:ext cx="574746" cy="10920495"/>
            <a:chOff x="0" y="0"/>
            <a:chExt cx="151373" cy="2876180"/>
          </a:xfrm>
        </p:grpSpPr>
        <p:sp>
          <p:nvSpPr>
            <p:cNvPr id="6" name="Freeform 6"/>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7" name="TextBox 7"/>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1932421"/>
            <a:ext cx="9100765" cy="1054584"/>
          </a:xfrm>
          <a:prstGeom prst="rect">
            <a:avLst/>
          </a:prstGeom>
        </p:spPr>
        <p:txBody>
          <a:bodyPr lIns="0" tIns="0" rIns="0" bIns="0" rtlCol="0" anchor="t">
            <a:spAutoFit/>
          </a:bodyPr>
          <a:lstStyle/>
          <a:p>
            <a:pPr algn="l">
              <a:lnSpc>
                <a:spcPts val="8000"/>
              </a:lnSpc>
            </a:pPr>
            <a:r>
              <a:rPr lang="en-US" sz="8000">
                <a:solidFill>
                  <a:srgbClr val="000000"/>
                </a:solidFill>
                <a:latin typeface="Archivo Black"/>
                <a:ea typeface="Archivo Black"/>
                <a:cs typeface="Archivo Black"/>
                <a:sym typeface="Archivo Black"/>
              </a:rPr>
              <a:t>Agenda</a:t>
            </a:r>
          </a:p>
        </p:txBody>
      </p:sp>
      <p:sp>
        <p:nvSpPr>
          <p:cNvPr id="9" name="TextBox 9"/>
          <p:cNvSpPr txBox="1"/>
          <p:nvPr/>
        </p:nvSpPr>
        <p:spPr>
          <a:xfrm>
            <a:off x="1028700" y="4035660"/>
            <a:ext cx="6620961" cy="318135"/>
          </a:xfrm>
          <a:prstGeom prst="rect">
            <a:avLst/>
          </a:prstGeom>
        </p:spPr>
        <p:txBody>
          <a:bodyPr lIns="0" tIns="0" rIns="0" bIns="0" rtlCol="0" anchor="t">
            <a:spAutoFit/>
          </a:bodyPr>
          <a:lstStyle/>
          <a:p>
            <a:pPr algn="l">
              <a:lnSpc>
                <a:spcPts val="2399"/>
              </a:lnSpc>
            </a:pPr>
            <a:r>
              <a:rPr lang="en-US" sz="2399" b="1">
                <a:solidFill>
                  <a:srgbClr val="000000"/>
                </a:solidFill>
                <a:latin typeface="Blacker Sans Text Bold"/>
                <a:ea typeface="Blacker Sans Text Bold"/>
                <a:cs typeface="Blacker Sans Text Bold"/>
                <a:sym typeface="Blacker Sans Text Bold"/>
              </a:rPr>
              <a:t>I. Gifts</a:t>
            </a:r>
          </a:p>
        </p:txBody>
      </p:sp>
      <p:sp>
        <p:nvSpPr>
          <p:cNvPr id="10" name="TextBox 10"/>
          <p:cNvSpPr txBox="1"/>
          <p:nvPr/>
        </p:nvSpPr>
        <p:spPr>
          <a:xfrm>
            <a:off x="1028700" y="5653404"/>
            <a:ext cx="6620961" cy="307777"/>
          </a:xfrm>
          <a:prstGeom prst="rect">
            <a:avLst/>
          </a:prstGeom>
        </p:spPr>
        <p:txBody>
          <a:bodyPr lIns="0" tIns="0" rIns="0" bIns="0" rtlCol="0" anchor="t">
            <a:spAutoFit/>
          </a:bodyPr>
          <a:lstStyle/>
          <a:p>
            <a:pPr algn="l">
              <a:lnSpc>
                <a:spcPts val="2399"/>
              </a:lnSpc>
            </a:pPr>
            <a:r>
              <a:rPr lang="en-US" sz="2399" b="1" dirty="0">
                <a:solidFill>
                  <a:srgbClr val="000000"/>
                </a:solidFill>
                <a:latin typeface="Blacker Sans Text Bold"/>
                <a:ea typeface="Blacker Sans Text Bold"/>
                <a:cs typeface="Blacker Sans Text Bold"/>
                <a:sym typeface="Blacker Sans Text Bold"/>
              </a:rPr>
              <a:t>III. Representations and constituent services</a:t>
            </a:r>
          </a:p>
        </p:txBody>
      </p:sp>
      <p:sp>
        <p:nvSpPr>
          <p:cNvPr id="11" name="TextBox 11"/>
          <p:cNvSpPr txBox="1"/>
          <p:nvPr/>
        </p:nvSpPr>
        <p:spPr>
          <a:xfrm>
            <a:off x="1028700" y="4844532"/>
            <a:ext cx="6620961" cy="318135"/>
          </a:xfrm>
          <a:prstGeom prst="rect">
            <a:avLst/>
          </a:prstGeom>
        </p:spPr>
        <p:txBody>
          <a:bodyPr lIns="0" tIns="0" rIns="0" bIns="0" rtlCol="0" anchor="t">
            <a:spAutoFit/>
          </a:bodyPr>
          <a:lstStyle/>
          <a:p>
            <a:pPr algn="l">
              <a:lnSpc>
                <a:spcPts val="2399"/>
              </a:lnSpc>
            </a:pPr>
            <a:r>
              <a:rPr lang="en-US" sz="2399" b="1">
                <a:solidFill>
                  <a:srgbClr val="000000"/>
                </a:solidFill>
                <a:latin typeface="Blacker Sans Text Bold"/>
                <a:ea typeface="Blacker Sans Text Bold"/>
                <a:cs typeface="Blacker Sans Text Bold"/>
                <a:sym typeface="Blacker Sans Text Bold"/>
              </a:rPr>
              <a:t>II. Contracts</a:t>
            </a:r>
          </a:p>
        </p:txBody>
      </p:sp>
      <p:sp>
        <p:nvSpPr>
          <p:cNvPr id="12" name="TextBox 12"/>
          <p:cNvSpPr txBox="1"/>
          <p:nvPr/>
        </p:nvSpPr>
        <p:spPr>
          <a:xfrm>
            <a:off x="1028700" y="6451918"/>
            <a:ext cx="6620961" cy="613410"/>
          </a:xfrm>
          <a:prstGeom prst="rect">
            <a:avLst/>
          </a:prstGeom>
        </p:spPr>
        <p:txBody>
          <a:bodyPr lIns="0" tIns="0" rIns="0" bIns="0" rtlCol="0" anchor="t">
            <a:spAutoFit/>
          </a:bodyPr>
          <a:lstStyle/>
          <a:p>
            <a:pPr algn="l">
              <a:lnSpc>
                <a:spcPts val="2399"/>
              </a:lnSpc>
            </a:pPr>
            <a:r>
              <a:rPr lang="en-US" sz="2399" b="1" dirty="0">
                <a:solidFill>
                  <a:srgbClr val="000000"/>
                </a:solidFill>
                <a:latin typeface="Blacker Sans Text Bold"/>
                <a:ea typeface="Blacker Sans Text Bold"/>
                <a:cs typeface="Blacker Sans Text Bold"/>
                <a:sym typeface="Blacker Sans Text Bold"/>
              </a:rPr>
              <a:t>IV. Members as supervisors and in control of state property</a:t>
            </a:r>
          </a:p>
        </p:txBody>
      </p:sp>
      <p:sp>
        <p:nvSpPr>
          <p:cNvPr id="13" name="TextBox 13"/>
          <p:cNvSpPr txBox="1"/>
          <p:nvPr/>
        </p:nvSpPr>
        <p:spPr>
          <a:xfrm>
            <a:off x="1028700" y="7556065"/>
            <a:ext cx="6620961" cy="307777"/>
          </a:xfrm>
          <a:prstGeom prst="rect">
            <a:avLst/>
          </a:prstGeom>
        </p:spPr>
        <p:txBody>
          <a:bodyPr lIns="0" tIns="0" rIns="0" bIns="0" rtlCol="0" anchor="t">
            <a:spAutoFit/>
          </a:bodyPr>
          <a:lstStyle/>
          <a:p>
            <a:pPr algn="l">
              <a:lnSpc>
                <a:spcPts val="2399"/>
              </a:lnSpc>
            </a:pPr>
            <a:r>
              <a:rPr lang="en-US" sz="2399" b="1">
                <a:solidFill>
                  <a:srgbClr val="000000"/>
                </a:solidFill>
                <a:latin typeface="Blacker Sans Text Bold"/>
                <a:ea typeface="Blacker Sans Text Bold"/>
                <a:cs typeface="Blacker Sans Text Bold"/>
                <a:sym typeface="Blacker Sans Text Bold"/>
              </a:rPr>
              <a:t>V. Official acts</a:t>
            </a:r>
          </a:p>
        </p:txBody>
      </p:sp>
      <p:sp>
        <p:nvSpPr>
          <p:cNvPr id="14" name="TextBox 14"/>
          <p:cNvSpPr txBox="1"/>
          <p:nvPr/>
        </p:nvSpPr>
        <p:spPr>
          <a:xfrm>
            <a:off x="1028700" y="9527827"/>
            <a:ext cx="6726407" cy="382270"/>
          </a:xfrm>
          <a:prstGeom prst="rect">
            <a:avLst/>
          </a:prstGeom>
        </p:spPr>
        <p:txBody>
          <a:bodyPr lIns="0" tIns="0" rIns="0" bIns="0" rtlCol="0" anchor="t">
            <a:spAutoFit/>
          </a:bodyPr>
          <a:lstStyle/>
          <a:p>
            <a:pPr algn="l">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15" name="TextBox 15"/>
          <p:cNvSpPr txBox="1"/>
          <p:nvPr/>
        </p:nvSpPr>
        <p:spPr>
          <a:xfrm>
            <a:off x="1028700" y="759173"/>
            <a:ext cx="7595160" cy="255270"/>
          </a:xfrm>
          <a:prstGeom prst="rect">
            <a:avLst/>
          </a:prstGeom>
        </p:spPr>
        <p:txBody>
          <a:bodyPr lIns="0" tIns="0" rIns="0" bIns="0" rtlCol="0" anchor="t">
            <a:spAutoFit/>
          </a:bodyPr>
          <a:lstStyle/>
          <a:p>
            <a:pPr algn="l">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sp>
        <p:nvSpPr>
          <p:cNvPr id="16" name="TextBox 13">
            <a:extLst>
              <a:ext uri="{FF2B5EF4-FFF2-40B4-BE49-F238E27FC236}">
                <a16:creationId xmlns:a16="http://schemas.microsoft.com/office/drawing/2014/main" id="{EED5BF73-7EBB-0FAB-28FD-CB2FFD76469E}"/>
              </a:ext>
            </a:extLst>
          </p:cNvPr>
          <p:cNvSpPr txBox="1"/>
          <p:nvPr/>
        </p:nvSpPr>
        <p:spPr>
          <a:xfrm>
            <a:off x="1028699" y="8354579"/>
            <a:ext cx="6620961" cy="307777"/>
          </a:xfrm>
          <a:prstGeom prst="rect">
            <a:avLst/>
          </a:prstGeom>
        </p:spPr>
        <p:txBody>
          <a:bodyPr lIns="0" tIns="0" rIns="0" bIns="0" rtlCol="0" anchor="t">
            <a:spAutoFit/>
          </a:bodyPr>
          <a:lstStyle/>
          <a:p>
            <a:pPr algn="l">
              <a:lnSpc>
                <a:spcPts val="2399"/>
              </a:lnSpc>
            </a:pPr>
            <a:r>
              <a:rPr lang="en-US" sz="2399" b="1">
                <a:solidFill>
                  <a:srgbClr val="000000"/>
                </a:solidFill>
                <a:latin typeface="Blacker Sans Text Bold"/>
                <a:ea typeface="Blacker Sans Text Bold"/>
                <a:cs typeface="Blacker Sans Text Bold"/>
                <a:sym typeface="Blacker Sans Text Bold"/>
              </a:rPr>
              <a:t>VI.  Advisory opinions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249"/>
            <a:ext cx="3413970" cy="10323249"/>
            <a:chOff x="0" y="0"/>
            <a:chExt cx="362431" cy="1095927"/>
          </a:xfrm>
        </p:grpSpPr>
        <p:sp>
          <p:nvSpPr>
            <p:cNvPr id="3" name="Freeform 3"/>
            <p:cNvSpPr/>
            <p:nvPr/>
          </p:nvSpPr>
          <p:spPr>
            <a:xfrm>
              <a:off x="0" y="0"/>
              <a:ext cx="362431" cy="1095927"/>
            </a:xfrm>
            <a:custGeom>
              <a:avLst/>
              <a:gdLst/>
              <a:ahLst/>
              <a:cxnLst/>
              <a:rect l="l" t="t" r="r" b="b"/>
              <a:pathLst>
                <a:path w="362431" h="1095927">
                  <a:moveTo>
                    <a:pt x="0" y="0"/>
                  </a:moveTo>
                  <a:lnTo>
                    <a:pt x="362431" y="0"/>
                  </a:lnTo>
                  <a:lnTo>
                    <a:pt x="362431" y="1095927"/>
                  </a:lnTo>
                  <a:lnTo>
                    <a:pt x="0" y="1095927"/>
                  </a:lnTo>
                  <a:close/>
                </a:path>
              </a:pathLst>
            </a:custGeom>
            <a:solidFill>
              <a:srgbClr val="3F6582"/>
            </a:solidFill>
          </p:spPr>
          <p:txBody>
            <a:bodyPr/>
            <a:lstStyle/>
            <a:p>
              <a:endParaRPr lang="en-US"/>
            </a:p>
          </p:txBody>
        </p:sp>
        <p:sp>
          <p:nvSpPr>
            <p:cNvPr id="4" name="TextBox 4"/>
            <p:cNvSpPr txBox="1"/>
            <p:nvPr/>
          </p:nvSpPr>
          <p:spPr>
            <a:xfrm>
              <a:off x="0" y="-38100"/>
              <a:ext cx="362431" cy="113402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1261865"/>
            <a:ext cx="5838901" cy="7763271"/>
            <a:chOff x="0" y="0"/>
            <a:chExt cx="7785201" cy="10351027"/>
          </a:xfrm>
        </p:grpSpPr>
        <p:pic>
          <p:nvPicPr>
            <p:cNvPr id="6" name="Picture 6"/>
            <p:cNvPicPr>
              <a:picLocks noChangeAspect="1"/>
            </p:cNvPicPr>
            <p:nvPr/>
          </p:nvPicPr>
          <p:blipFill>
            <a:blip r:embed="rId2"/>
            <a:srcRect l="24974" r="24974"/>
            <a:stretch>
              <a:fillRect/>
            </a:stretch>
          </p:blipFill>
          <p:spPr>
            <a:xfrm>
              <a:off x="0" y="0"/>
              <a:ext cx="7785201" cy="10351027"/>
            </a:xfrm>
            <a:prstGeom prst="rect">
              <a:avLst/>
            </a:prstGeom>
          </p:spPr>
        </p:pic>
      </p:grpSp>
      <p:sp>
        <p:nvSpPr>
          <p:cNvPr id="8" name="TextBox 8"/>
          <p:cNvSpPr txBox="1"/>
          <p:nvPr/>
        </p:nvSpPr>
        <p:spPr>
          <a:xfrm>
            <a:off x="7315220" y="2980908"/>
            <a:ext cx="9944080" cy="6299160"/>
          </a:xfrm>
          <a:prstGeom prst="rect">
            <a:avLst/>
          </a:prstGeom>
        </p:spPr>
        <p:txBody>
          <a:bodyPr wrap="square" lIns="0" tIns="0" rIns="0" bIns="0" rtlCol="0" anchor="t">
            <a:spAutoFit/>
          </a:bodyPr>
          <a:lstStyle/>
          <a:p>
            <a:pPr algn="l"/>
            <a:r>
              <a:rPr lang="en-US" sz="2200" b="1" u="sng">
                <a:solidFill>
                  <a:srgbClr val="000000"/>
                </a:solidFill>
                <a:latin typeface="Aileron" panose="020B0604020202020204" charset="0"/>
                <a:ea typeface="Aileron Bold"/>
                <a:cs typeface="Aileron Bold"/>
                <a:sym typeface="Aileron Bold"/>
              </a:rPr>
              <a:t>Legislative staff</a:t>
            </a:r>
          </a:p>
          <a:p>
            <a:pPr marL="474978" lvl="1" indent="-237489" algn="l">
              <a:buFont typeface="Arial"/>
              <a:buChar char="•"/>
            </a:pPr>
            <a:r>
              <a:rPr lang="en-US" sz="2200">
                <a:solidFill>
                  <a:srgbClr val="000000"/>
                </a:solidFill>
                <a:latin typeface="Aileron" panose="020B0604020202020204" charset="0"/>
                <a:ea typeface="Aileron"/>
                <a:cs typeface="Aileron"/>
                <a:sym typeface="Aileron"/>
              </a:rPr>
              <a:t>Members may not require legislative staff, including district legislative aides, as part of staff duties to work on personal pursuits, including:</a:t>
            </a:r>
          </a:p>
          <a:p>
            <a:pPr marL="949956" lvl="2" indent="-316652" algn="l">
              <a:buFont typeface="Arial"/>
              <a:buChar char="⚬"/>
            </a:pPr>
            <a:r>
              <a:rPr lang="en-US" sz="2200">
                <a:solidFill>
                  <a:srgbClr val="000000"/>
                </a:solidFill>
                <a:latin typeface="Aileron" panose="020B0604020202020204" charset="0"/>
                <a:ea typeface="Aileron"/>
                <a:cs typeface="Aileron"/>
                <a:sym typeface="Aileron"/>
              </a:rPr>
              <a:t>Campaign work</a:t>
            </a:r>
          </a:p>
          <a:p>
            <a:pPr marL="949956" lvl="2" indent="-316652" algn="l">
              <a:buFont typeface="Arial"/>
              <a:buChar char="⚬"/>
            </a:pPr>
            <a:r>
              <a:rPr lang="en-US" sz="2200">
                <a:solidFill>
                  <a:srgbClr val="000000"/>
                </a:solidFill>
                <a:latin typeface="Aileron" panose="020B0604020202020204" charset="0"/>
                <a:ea typeface="Aileron"/>
                <a:cs typeface="Aileron"/>
                <a:sym typeface="Aileron"/>
              </a:rPr>
              <a:t>Personal business pursuits</a:t>
            </a:r>
          </a:p>
          <a:p>
            <a:pPr marL="949956" lvl="2" indent="-316652" algn="l">
              <a:buFont typeface="Arial"/>
              <a:buChar char="⚬"/>
            </a:pPr>
            <a:r>
              <a:rPr lang="en-US" sz="2200">
                <a:solidFill>
                  <a:srgbClr val="000000"/>
                </a:solidFill>
                <a:latin typeface="Aileron" panose="020B0604020202020204" charset="0"/>
                <a:ea typeface="Aileron"/>
                <a:cs typeface="Aileron"/>
                <a:sym typeface="Aileron"/>
              </a:rPr>
              <a:t>Personal errands (e.g., event planning, pet care, personal holiday cards)</a:t>
            </a:r>
          </a:p>
          <a:p>
            <a:pPr algn="l"/>
            <a:endParaRPr lang="en-US" sz="2400">
              <a:solidFill>
                <a:srgbClr val="000000"/>
              </a:solidFill>
              <a:latin typeface="Aileron" panose="020B0604020202020204" charset="0"/>
              <a:ea typeface="Aileron"/>
              <a:cs typeface="Aileron"/>
              <a:sym typeface="Aileron"/>
            </a:endParaRPr>
          </a:p>
          <a:p>
            <a:pPr algn="l"/>
            <a:r>
              <a:rPr lang="en-US" sz="2200" i="1">
                <a:solidFill>
                  <a:srgbClr val="000000"/>
                </a:solidFill>
                <a:latin typeface="Aileron" panose="020B0604020202020204" charset="0"/>
                <a:ea typeface="Aileron Italics"/>
                <a:cs typeface="Aileron Italics"/>
                <a:sym typeface="Aileron Italics"/>
              </a:rPr>
              <a:t>See </a:t>
            </a:r>
            <a:r>
              <a:rPr lang="en-US" sz="2200">
                <a:solidFill>
                  <a:srgbClr val="000000"/>
                </a:solidFill>
                <a:latin typeface="Aileron" panose="020B0604020202020204" charset="0"/>
                <a:ea typeface="Aileron"/>
                <a:cs typeface="Aileron"/>
                <a:sym typeface="Aileron"/>
              </a:rPr>
              <a:t>§ 10-16-3(A) (2011) (“[A] legislator or public officer or employee shall use the powers and resources of public office only to advance the public interest and not to obtain personal benefits or pursue private interests.”); </a:t>
            </a:r>
            <a:r>
              <a:rPr lang="en-US" sz="2200" i="1">
                <a:solidFill>
                  <a:srgbClr val="000000"/>
                </a:solidFill>
                <a:latin typeface="Aileron" panose="020B0604020202020204" charset="0"/>
                <a:ea typeface="Aileron Italics"/>
                <a:cs typeface="Aileron Italics"/>
                <a:sym typeface="Aileron Italics"/>
              </a:rPr>
              <a:t>see also </a:t>
            </a:r>
            <a:r>
              <a:rPr lang="en-US" sz="2200">
                <a:solidFill>
                  <a:srgbClr val="000000"/>
                </a:solidFill>
                <a:latin typeface="Aileron" panose="020B0604020202020204" charset="0"/>
                <a:ea typeface="Aileron"/>
                <a:cs typeface="Aileron"/>
                <a:sym typeface="Aileron"/>
              </a:rPr>
              <a:t>N.M. Legis. Staff Code of Conduct, § 3 (Jan. 29, 2023) (“Legislative employees respect the distinction between legislative and political activity and strive to assist legislators and other staff in recognizing that distinction.”).</a:t>
            </a:r>
          </a:p>
          <a:p>
            <a:pPr algn="l"/>
            <a:endParaRPr lang="en-US" sz="2200">
              <a:solidFill>
                <a:srgbClr val="000000"/>
              </a:solidFill>
              <a:latin typeface="Aileron" panose="020B0604020202020204" charset="0"/>
              <a:ea typeface="Aileron"/>
              <a:cs typeface="Aileron"/>
              <a:sym typeface="Aileron"/>
            </a:endParaRPr>
          </a:p>
          <a:p>
            <a:pPr marL="431799" lvl="1" indent="-215899" algn="l">
              <a:buFont typeface="Arial"/>
              <a:buChar char="•"/>
            </a:pPr>
            <a:r>
              <a:rPr lang="en-US" sz="2200">
                <a:solidFill>
                  <a:srgbClr val="000000"/>
                </a:solidFill>
                <a:latin typeface="Aileron" panose="020B0604020202020204" charset="0"/>
                <a:ea typeface="Aileron"/>
                <a:cs typeface="Aileron"/>
                <a:sym typeface="Aileron"/>
              </a:rPr>
              <a:t>Members may direct district legislative aides to participate in </a:t>
            </a:r>
            <a:r>
              <a:rPr lang="en-US" sz="2200" i="1">
                <a:solidFill>
                  <a:srgbClr val="000000"/>
                </a:solidFill>
                <a:latin typeface="Aileron" panose="020B0604020202020204" charset="0"/>
                <a:ea typeface="Aileron Italics"/>
                <a:cs typeface="Aileron Italics"/>
                <a:sym typeface="Aileron Italics"/>
              </a:rPr>
              <a:t>non-partisan</a:t>
            </a:r>
            <a:r>
              <a:rPr lang="en-US" sz="2200">
                <a:solidFill>
                  <a:srgbClr val="000000"/>
                </a:solidFill>
                <a:latin typeface="Aileron" panose="020B0604020202020204" charset="0"/>
                <a:ea typeface="Aileron"/>
                <a:cs typeface="Aileron"/>
                <a:sym typeface="Aileron"/>
              </a:rPr>
              <a:t> get-out-the-vote campaigns, including mailers, town halls, and non-partisan rallies.  </a:t>
            </a:r>
            <a:r>
              <a:rPr lang="en-US" sz="2200" i="1">
                <a:solidFill>
                  <a:srgbClr val="000000"/>
                </a:solidFill>
                <a:latin typeface="Aileron" panose="020B0604020202020204" charset="0"/>
                <a:ea typeface="Aileron Italics"/>
                <a:cs typeface="Aileron Italics"/>
                <a:sym typeface="Aileron Italics"/>
              </a:rPr>
              <a:t>See </a:t>
            </a:r>
            <a:r>
              <a:rPr lang="en-US" sz="2200">
                <a:solidFill>
                  <a:srgbClr val="000000"/>
                </a:solidFill>
                <a:latin typeface="Aileron" panose="020B0604020202020204" charset="0"/>
                <a:ea typeface="Aileron"/>
                <a:cs typeface="Aileron"/>
                <a:sym typeface="Aileron"/>
              </a:rPr>
              <a:t>State Ethics Comm’n Adv. Op. No. 2024-05 (Oct. 5, 2024).</a:t>
            </a:r>
          </a:p>
          <a:p>
            <a:pPr algn="l">
              <a:lnSpc>
                <a:spcPts val="2799"/>
              </a:lnSpc>
            </a:pPr>
            <a:endParaRPr lang="en-US" sz="1999">
              <a:solidFill>
                <a:srgbClr val="000000"/>
              </a:solidFill>
              <a:latin typeface="Aileron"/>
              <a:ea typeface="Aileron"/>
              <a:cs typeface="Aileron"/>
              <a:sym typeface="Aileron"/>
            </a:endParaRPr>
          </a:p>
        </p:txBody>
      </p:sp>
      <p:sp>
        <p:nvSpPr>
          <p:cNvPr id="9" name="TextBox 9"/>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sp>
        <p:nvSpPr>
          <p:cNvPr id="10" name="TextBox 10"/>
          <p:cNvSpPr txBox="1"/>
          <p:nvPr/>
        </p:nvSpPr>
        <p:spPr>
          <a:xfrm>
            <a:off x="6867601" y="1234730"/>
            <a:ext cx="10391699" cy="1425575"/>
          </a:xfrm>
          <a:prstGeom prst="rect">
            <a:avLst/>
          </a:prstGeom>
        </p:spPr>
        <p:txBody>
          <a:bodyPr lIns="0" tIns="0" rIns="0" bIns="0" rtlCol="0" anchor="t">
            <a:spAutoFit/>
          </a:bodyPr>
          <a:lstStyle/>
          <a:p>
            <a:pPr algn="r">
              <a:lnSpc>
                <a:spcPts val="5499"/>
              </a:lnSpc>
            </a:pPr>
            <a:r>
              <a:rPr lang="en-US" sz="5499">
                <a:solidFill>
                  <a:srgbClr val="000000"/>
                </a:solidFill>
                <a:latin typeface="Archivo Black"/>
                <a:ea typeface="Archivo Black"/>
                <a:cs typeface="Archivo Black"/>
                <a:sym typeface="Archivo Black"/>
              </a:rPr>
              <a:t>Members as supervisors of public employees </a:t>
            </a:r>
          </a:p>
        </p:txBody>
      </p:sp>
      <p:sp>
        <p:nvSpPr>
          <p:cNvPr id="11" name="AutoShape 11"/>
          <p:cNvSpPr/>
          <p:nvPr/>
        </p:nvSpPr>
        <p:spPr>
          <a:xfrm flipV="1">
            <a:off x="12631137" y="2650780"/>
            <a:ext cx="4695379" cy="9525"/>
          </a:xfrm>
          <a:prstGeom prst="line">
            <a:avLst/>
          </a:prstGeom>
          <a:ln w="19050" cap="flat">
            <a:solidFill>
              <a:srgbClr val="000000"/>
            </a:solidFill>
            <a:prstDash val="solid"/>
            <a:headEnd type="none" w="sm" len="sm"/>
            <a:tailEnd type="none" w="sm" len="sm"/>
          </a:ln>
        </p:spPr>
        <p:txBody>
          <a:bodyPr/>
          <a:lstStyle/>
          <a:p>
            <a:endParaRPr lang="en-US"/>
          </a:p>
        </p:txBody>
      </p:sp>
      <p:sp>
        <p:nvSpPr>
          <p:cNvPr id="12" name="TextBox 12"/>
          <p:cNvSpPr txBox="1"/>
          <p:nvPr/>
        </p:nvSpPr>
        <p:spPr>
          <a:xfrm>
            <a:off x="10532893" y="646430"/>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 fill="hold"/>
                                        <p:tgtEl>
                                          <p:spTgt spid="5"/>
                                        </p:tgtEl>
                                        <p:attrNameLst>
                                          <p:attrName>ppt_x</p:attrName>
                                        </p:attrNameLst>
                                      </p:cBhvr>
                                      <p:tavLst>
                                        <p:tav tm="0">
                                          <p:val>
                                            <p:strVal val="0-#ppt_w/2"/>
                                          </p:val>
                                        </p:tav>
                                        <p:tav tm="100000">
                                          <p:val>
                                            <p:strVal val="#ppt_x"/>
                                          </p:val>
                                        </p:tav>
                                      </p:tavLst>
                                    </p:anim>
                                    <p:anim calcmode="lin" valueType="num">
                                      <p:cBhvr additive="base">
                                        <p:cTn id="20" dur="2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3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200" fill="hold"/>
                                        <p:tgtEl>
                                          <p:spTgt spid="2"/>
                                        </p:tgtEl>
                                        <p:attrNameLst>
                                          <p:attrName>ppt_x</p:attrName>
                                        </p:attrNameLst>
                                      </p:cBhvr>
                                      <p:tavLst>
                                        <p:tav tm="0">
                                          <p:val>
                                            <p:strVal val="0-#ppt_w/2"/>
                                          </p:val>
                                        </p:tav>
                                        <p:tav tm="100000">
                                          <p:val>
                                            <p:strVal val="#ppt_x"/>
                                          </p:val>
                                        </p:tav>
                                      </p:tavLst>
                                    </p:anim>
                                    <p:anim calcmode="lin" valueType="num">
                                      <p:cBhvr additive="base">
                                        <p:cTn id="24" dur="2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249"/>
            <a:ext cx="3413970" cy="10323249"/>
            <a:chOff x="0" y="0"/>
            <a:chExt cx="362431" cy="1095927"/>
          </a:xfrm>
        </p:grpSpPr>
        <p:sp>
          <p:nvSpPr>
            <p:cNvPr id="3" name="Freeform 3"/>
            <p:cNvSpPr/>
            <p:nvPr/>
          </p:nvSpPr>
          <p:spPr>
            <a:xfrm>
              <a:off x="0" y="0"/>
              <a:ext cx="362431" cy="1095927"/>
            </a:xfrm>
            <a:custGeom>
              <a:avLst/>
              <a:gdLst/>
              <a:ahLst/>
              <a:cxnLst/>
              <a:rect l="l" t="t" r="r" b="b"/>
              <a:pathLst>
                <a:path w="362431" h="1095927">
                  <a:moveTo>
                    <a:pt x="0" y="0"/>
                  </a:moveTo>
                  <a:lnTo>
                    <a:pt x="362431" y="0"/>
                  </a:lnTo>
                  <a:lnTo>
                    <a:pt x="362431" y="1095927"/>
                  </a:lnTo>
                  <a:lnTo>
                    <a:pt x="0" y="1095927"/>
                  </a:lnTo>
                  <a:close/>
                </a:path>
              </a:pathLst>
            </a:custGeom>
            <a:solidFill>
              <a:srgbClr val="3F6582"/>
            </a:solidFill>
          </p:spPr>
          <p:txBody>
            <a:bodyPr/>
            <a:lstStyle/>
            <a:p>
              <a:endParaRPr lang="en-US"/>
            </a:p>
          </p:txBody>
        </p:sp>
        <p:sp>
          <p:nvSpPr>
            <p:cNvPr id="4" name="TextBox 4"/>
            <p:cNvSpPr txBox="1"/>
            <p:nvPr/>
          </p:nvSpPr>
          <p:spPr>
            <a:xfrm>
              <a:off x="0" y="-38100"/>
              <a:ext cx="362431" cy="1134027"/>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28700" y="1261865"/>
            <a:ext cx="5838901" cy="7763271"/>
            <a:chOff x="0" y="0"/>
            <a:chExt cx="7785201" cy="10351027"/>
          </a:xfrm>
        </p:grpSpPr>
        <p:pic>
          <p:nvPicPr>
            <p:cNvPr id="6" name="Picture 6"/>
            <p:cNvPicPr>
              <a:picLocks noChangeAspect="1"/>
            </p:cNvPicPr>
            <p:nvPr/>
          </p:nvPicPr>
          <p:blipFill>
            <a:blip r:embed="rId2"/>
            <a:srcRect l="24974" r="24974"/>
            <a:stretch>
              <a:fillRect/>
            </a:stretch>
          </p:blipFill>
          <p:spPr>
            <a:xfrm>
              <a:off x="0" y="0"/>
              <a:ext cx="7785201" cy="10351027"/>
            </a:xfrm>
            <a:prstGeom prst="rect">
              <a:avLst/>
            </a:prstGeom>
          </p:spPr>
        </p:pic>
      </p:grpSp>
      <p:sp>
        <p:nvSpPr>
          <p:cNvPr id="8" name="TextBox 8"/>
          <p:cNvSpPr txBox="1"/>
          <p:nvPr/>
        </p:nvSpPr>
        <p:spPr>
          <a:xfrm>
            <a:off x="1371601" y="2907589"/>
            <a:ext cx="15887699" cy="7160550"/>
          </a:xfrm>
          <a:prstGeom prst="rect">
            <a:avLst/>
          </a:prstGeom>
        </p:spPr>
        <p:txBody>
          <a:bodyPr wrap="square" lIns="0" tIns="0" rIns="0" bIns="0" rtlCol="0" anchor="t">
            <a:spAutoFit/>
          </a:bodyPr>
          <a:lstStyle/>
          <a:p>
            <a:pPr algn="l"/>
            <a:r>
              <a:rPr lang="en-US" sz="2800">
                <a:solidFill>
                  <a:srgbClr val="000000"/>
                </a:solidFill>
                <a:latin typeface="Aileron" panose="020B0604020202020204" charset="0"/>
                <a:ea typeface="Aileron"/>
                <a:cs typeface="Aileron"/>
                <a:sym typeface="Aileron"/>
              </a:rPr>
              <a:t> </a:t>
            </a:r>
            <a:r>
              <a:rPr lang="en-US" sz="3600" b="1" u="sng">
                <a:solidFill>
                  <a:srgbClr val="000000"/>
                </a:solidFill>
                <a:latin typeface="Aileron" panose="020B0604020202020204" charset="0"/>
                <a:ea typeface="Aileron Bold"/>
                <a:cs typeface="Aileron Bold"/>
                <a:sym typeface="Aileron Bold"/>
              </a:rPr>
              <a:t>Other resources available to Members</a:t>
            </a:r>
          </a:p>
          <a:p>
            <a:pPr marL="474978" lvl="1" indent="-237489" algn="l">
              <a:buFont typeface="Arial"/>
              <a:buChar char="•"/>
            </a:pPr>
            <a:r>
              <a:rPr lang="en-US" sz="3600">
                <a:solidFill>
                  <a:srgbClr val="000000"/>
                </a:solidFill>
                <a:latin typeface="Aileron" panose="020B0604020202020204" charset="0"/>
                <a:ea typeface="Aileron"/>
                <a:cs typeface="Aileron"/>
                <a:sym typeface="Aileron"/>
              </a:rPr>
              <a:t>Members may not use the resources of their state office, including their access to printing, their legislative license plates, or their physical offices in the Capitol complex for:</a:t>
            </a:r>
          </a:p>
          <a:p>
            <a:pPr marL="949956" lvl="2" indent="-316652" algn="l">
              <a:buFont typeface="Arial"/>
              <a:buChar char="⚬"/>
            </a:pPr>
            <a:r>
              <a:rPr lang="en-US" sz="3600">
                <a:solidFill>
                  <a:srgbClr val="000000"/>
                </a:solidFill>
                <a:latin typeface="Aileron" panose="020B0604020202020204" charset="0"/>
                <a:ea typeface="Aileron"/>
                <a:cs typeface="Aileron"/>
                <a:sym typeface="Aileron"/>
              </a:rPr>
              <a:t>Campaign work</a:t>
            </a:r>
          </a:p>
          <a:p>
            <a:pPr marL="949956" lvl="2" indent="-316652" algn="l">
              <a:buFont typeface="Arial"/>
              <a:buChar char="⚬"/>
            </a:pPr>
            <a:r>
              <a:rPr lang="en-US" sz="3600">
                <a:solidFill>
                  <a:srgbClr val="000000"/>
                </a:solidFill>
                <a:latin typeface="Aileron" panose="020B0604020202020204" charset="0"/>
                <a:ea typeface="Aileron"/>
                <a:cs typeface="Aileron"/>
                <a:sym typeface="Aileron"/>
              </a:rPr>
              <a:t>Personal business pursuits</a:t>
            </a:r>
          </a:p>
          <a:p>
            <a:pPr marL="949956" lvl="2" indent="-316652" algn="l">
              <a:buFont typeface="Arial"/>
              <a:buChar char="⚬"/>
            </a:pPr>
            <a:r>
              <a:rPr lang="en-US" sz="3600">
                <a:solidFill>
                  <a:srgbClr val="000000"/>
                </a:solidFill>
                <a:latin typeface="Aileron" panose="020B0604020202020204" charset="0"/>
                <a:ea typeface="Aileron"/>
                <a:cs typeface="Aileron"/>
                <a:sym typeface="Aileron"/>
              </a:rPr>
              <a:t>In the pursuit of other personal ends</a:t>
            </a:r>
          </a:p>
          <a:p>
            <a:pPr algn="l"/>
            <a:endParaRPr lang="en-US" sz="3600">
              <a:solidFill>
                <a:srgbClr val="000000"/>
              </a:solidFill>
              <a:latin typeface="Aileron" panose="020B0604020202020204" charset="0"/>
              <a:ea typeface="Aileron"/>
              <a:cs typeface="Aileron"/>
              <a:sym typeface="Aileron"/>
            </a:endParaRPr>
          </a:p>
          <a:p>
            <a:pPr algn="l"/>
            <a:r>
              <a:rPr lang="en-US" sz="3200" i="1">
                <a:solidFill>
                  <a:srgbClr val="000000"/>
                </a:solidFill>
                <a:latin typeface="Aileron" panose="020B0604020202020204" charset="0"/>
                <a:ea typeface="Aileron Italics"/>
                <a:cs typeface="Aileron Italics"/>
                <a:sym typeface="Aileron Italics"/>
              </a:rPr>
              <a:t>See </a:t>
            </a:r>
            <a:r>
              <a:rPr lang="en-US" sz="3200">
                <a:solidFill>
                  <a:srgbClr val="000000"/>
                </a:solidFill>
                <a:latin typeface="Aileron" panose="020B0604020202020204" charset="0"/>
                <a:ea typeface="Aileron"/>
                <a:cs typeface="Aileron"/>
                <a:sym typeface="Aileron"/>
              </a:rPr>
              <a:t>§ 10-16-3(A) (2011) (“[A] legislator or public officer or employee shall use the powers and resources of public office only to advance the public interest and not to obtain personal benefits or pursue private interests.”)</a:t>
            </a:r>
            <a:endParaRPr lang="en-US" sz="2400">
              <a:solidFill>
                <a:srgbClr val="000000"/>
              </a:solidFill>
              <a:latin typeface="Aileron"/>
              <a:ea typeface="Aileron"/>
              <a:cs typeface="Aileron"/>
              <a:sym typeface="Aileron"/>
            </a:endParaRPr>
          </a:p>
          <a:p>
            <a:pPr algn="l"/>
            <a:endParaRPr lang="en-US" sz="1999">
              <a:solidFill>
                <a:srgbClr val="000000"/>
              </a:solidFill>
              <a:latin typeface="Aileron"/>
              <a:ea typeface="Aileron"/>
              <a:cs typeface="Aileron"/>
              <a:sym typeface="Aileron"/>
            </a:endParaRPr>
          </a:p>
          <a:p>
            <a:pPr algn="l"/>
            <a:endParaRPr lang="en-US" sz="1999">
              <a:solidFill>
                <a:srgbClr val="000000"/>
              </a:solidFill>
              <a:latin typeface="Aileron"/>
              <a:ea typeface="Aileron"/>
              <a:cs typeface="Aileron"/>
              <a:sym typeface="Aileron"/>
            </a:endParaRPr>
          </a:p>
          <a:p>
            <a:pPr algn="l"/>
            <a:endParaRPr lang="en-US" sz="1999">
              <a:solidFill>
                <a:srgbClr val="000000"/>
              </a:solidFill>
              <a:latin typeface="Aileron"/>
              <a:ea typeface="Aileron"/>
              <a:cs typeface="Aileron"/>
              <a:sym typeface="Aileron"/>
            </a:endParaRPr>
          </a:p>
          <a:p>
            <a:pPr algn="l">
              <a:lnSpc>
                <a:spcPts val="2799"/>
              </a:lnSpc>
            </a:pPr>
            <a:endParaRPr lang="en-US" sz="1999">
              <a:solidFill>
                <a:srgbClr val="000000"/>
              </a:solidFill>
              <a:latin typeface="Aileron"/>
              <a:ea typeface="Aileron"/>
              <a:cs typeface="Aileron"/>
              <a:sym typeface="Aileron"/>
            </a:endParaRPr>
          </a:p>
        </p:txBody>
      </p:sp>
      <p:sp>
        <p:nvSpPr>
          <p:cNvPr id="9" name="TextBox 9"/>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sp>
        <p:nvSpPr>
          <p:cNvPr id="12" name="TextBox 12"/>
          <p:cNvSpPr txBox="1"/>
          <p:nvPr/>
        </p:nvSpPr>
        <p:spPr>
          <a:xfrm>
            <a:off x="10532893" y="646430"/>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grpSp>
        <p:nvGrpSpPr>
          <p:cNvPr id="13" name="Group 4">
            <a:extLst>
              <a:ext uri="{FF2B5EF4-FFF2-40B4-BE49-F238E27FC236}">
                <a16:creationId xmlns:a16="http://schemas.microsoft.com/office/drawing/2014/main" id="{E411A9AE-E960-B156-BE45-191A56C3C1E8}"/>
              </a:ext>
            </a:extLst>
          </p:cNvPr>
          <p:cNvGrpSpPr/>
          <p:nvPr/>
        </p:nvGrpSpPr>
        <p:grpSpPr>
          <a:xfrm>
            <a:off x="-53102" y="-251873"/>
            <a:ext cx="1081802" cy="10920495"/>
            <a:chOff x="0" y="0"/>
            <a:chExt cx="151373" cy="2876180"/>
          </a:xfrm>
        </p:grpSpPr>
        <p:sp>
          <p:nvSpPr>
            <p:cNvPr id="14" name="Freeform 5">
              <a:extLst>
                <a:ext uri="{FF2B5EF4-FFF2-40B4-BE49-F238E27FC236}">
                  <a16:creationId xmlns:a16="http://schemas.microsoft.com/office/drawing/2014/main" id="{42C9DB11-D206-C511-4E19-61164FB4B407}"/>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15" name="TextBox 6">
              <a:extLst>
                <a:ext uri="{FF2B5EF4-FFF2-40B4-BE49-F238E27FC236}">
                  <a16:creationId xmlns:a16="http://schemas.microsoft.com/office/drawing/2014/main" id="{95BEC117-F05C-7123-D075-9848FB0E19D0}"/>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17" name="TextBox 38">
            <a:extLst>
              <a:ext uri="{FF2B5EF4-FFF2-40B4-BE49-F238E27FC236}">
                <a16:creationId xmlns:a16="http://schemas.microsoft.com/office/drawing/2014/main" id="{6DC2CFC8-BCF2-9D7B-BA12-F364C93580FE}"/>
              </a:ext>
            </a:extLst>
          </p:cNvPr>
          <p:cNvSpPr txBox="1"/>
          <p:nvPr/>
        </p:nvSpPr>
        <p:spPr>
          <a:xfrm>
            <a:off x="1371600" y="1133475"/>
            <a:ext cx="13258800" cy="1430328"/>
          </a:xfrm>
          <a:prstGeom prst="rect">
            <a:avLst/>
          </a:prstGeom>
        </p:spPr>
        <p:txBody>
          <a:bodyPr wrap="square" lIns="0" tIns="0" rIns="0" bIns="0" rtlCol="0" anchor="t">
            <a:spAutoFit/>
          </a:bodyPr>
          <a:lstStyle/>
          <a:p>
            <a:pPr>
              <a:lnSpc>
                <a:spcPts val="5499"/>
              </a:lnSpc>
            </a:pPr>
            <a:r>
              <a:rPr lang="en-US" sz="5499">
                <a:solidFill>
                  <a:srgbClr val="000000"/>
                </a:solidFill>
                <a:latin typeface="Archivo Black"/>
                <a:ea typeface="Archivo Black"/>
                <a:cs typeface="Archivo Black"/>
                <a:sym typeface="Archivo Black"/>
              </a:rPr>
              <a:t>Members and access to state resources </a:t>
            </a:r>
          </a:p>
        </p:txBody>
      </p:sp>
      <p:sp>
        <p:nvSpPr>
          <p:cNvPr id="18" name="AutoShape 10">
            <a:extLst>
              <a:ext uri="{FF2B5EF4-FFF2-40B4-BE49-F238E27FC236}">
                <a16:creationId xmlns:a16="http://schemas.microsoft.com/office/drawing/2014/main" id="{0C54E77E-7F2E-9BD6-9BE6-89AB92DCF98F}"/>
              </a:ext>
            </a:extLst>
          </p:cNvPr>
          <p:cNvSpPr/>
          <p:nvPr/>
        </p:nvSpPr>
        <p:spPr>
          <a:xfrm>
            <a:off x="1371600" y="2461260"/>
            <a:ext cx="4800600" cy="0"/>
          </a:xfrm>
          <a:prstGeom prst="line">
            <a:avLst/>
          </a:prstGeom>
          <a:ln w="19050" cap="flat">
            <a:solidFill>
              <a:srgbClr val="000000"/>
            </a:solidFill>
            <a:prstDash val="soli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nodeType="after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0-ppt_w/2"/>
                                          </p:val>
                                        </p:tav>
                                      </p:tavLst>
                                    </p:anim>
                                    <p:anim calcmode="lin" valueType="num">
                                      <p:cBhvr additive="base">
                                        <p:cTn id="7" dur="500"/>
                                        <p:tgtEl>
                                          <p:spTgt spid="2"/>
                                        </p:tgtEl>
                                        <p:attrNameLst>
                                          <p:attrName>ppt_y</p:attrName>
                                        </p:attrNameLst>
                                      </p:cBhvr>
                                      <p:tavLst>
                                        <p:tav tm="0">
                                          <p:val>
                                            <p:strVal val="ppt_y"/>
                                          </p:val>
                                        </p:tav>
                                        <p:tav tm="100000">
                                          <p:val>
                                            <p:strVal val="ppt_y"/>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0-ppt_w/2"/>
                                          </p:val>
                                        </p:tav>
                                      </p:tavLst>
                                    </p:anim>
                                    <p:anim calcmode="lin" valueType="num">
                                      <p:cBhvr additive="base">
                                        <p:cTn id="11" dur="500"/>
                                        <p:tgtEl>
                                          <p:spTgt spid="5"/>
                                        </p:tgtEl>
                                        <p:attrNameLst>
                                          <p:attrName>ppt_y</p:attrName>
                                        </p:attrNameLst>
                                      </p:cBhvr>
                                      <p:tavLst>
                                        <p:tav tm="0">
                                          <p:val>
                                            <p:strVal val="ppt_y"/>
                                          </p:val>
                                        </p:tav>
                                        <p:tav tm="100000">
                                          <p:val>
                                            <p:strVal val="ppt_y"/>
                                          </p:val>
                                        </p:tav>
                                      </p:tavLst>
                                    </p:anim>
                                    <p:set>
                                      <p:cBhvr>
                                        <p:cTn id="12" dur="1" fill="hold">
                                          <p:stCondLst>
                                            <p:cond delay="499"/>
                                          </p:stCondLst>
                                        </p:cTn>
                                        <p:tgtEl>
                                          <p:spTgt spid="5"/>
                                        </p:tgtEl>
                                        <p:attrNameLst>
                                          <p:attrName>style.visibility</p:attrName>
                                        </p:attrNameLst>
                                      </p:cBhvr>
                                      <p:to>
                                        <p:strVal val="hidden"/>
                                      </p:to>
                                    </p:set>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1+#ppt_w/2"/>
                                          </p:val>
                                        </p:tav>
                                        <p:tav tm="100000">
                                          <p:val>
                                            <p:strVal val="#ppt_x"/>
                                          </p:val>
                                        </p:tav>
                                      </p:tavLst>
                                    </p:anim>
                                    <p:anim calcmode="lin" valueType="num">
                                      <p:cBhvr additive="base">
                                        <p:cTn id="24" dur="5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4">
            <a:extLst>
              <a:ext uri="{FF2B5EF4-FFF2-40B4-BE49-F238E27FC236}">
                <a16:creationId xmlns:a16="http://schemas.microsoft.com/office/drawing/2014/main" id="{515127E0-97E7-1983-1BC6-6A483927CC60}"/>
              </a:ext>
            </a:extLst>
          </p:cNvPr>
          <p:cNvGrpSpPr/>
          <p:nvPr/>
        </p:nvGrpSpPr>
        <p:grpSpPr>
          <a:xfrm>
            <a:off x="4964118" y="-107212"/>
            <a:ext cx="574746" cy="10920495"/>
            <a:chOff x="0" y="0"/>
            <a:chExt cx="151373" cy="2876180"/>
          </a:xfrm>
        </p:grpSpPr>
        <p:sp>
          <p:nvSpPr>
            <p:cNvPr id="15" name="Freeform 5">
              <a:extLst>
                <a:ext uri="{FF2B5EF4-FFF2-40B4-BE49-F238E27FC236}">
                  <a16:creationId xmlns:a16="http://schemas.microsoft.com/office/drawing/2014/main" id="{65BEFFB9-EBFA-C9E1-70B5-82C0A61611C4}"/>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16" name="TextBox 6">
              <a:extLst>
                <a:ext uri="{FF2B5EF4-FFF2-40B4-BE49-F238E27FC236}">
                  <a16:creationId xmlns:a16="http://schemas.microsoft.com/office/drawing/2014/main" id="{A5A253A9-29B1-D534-F8CC-6EE138438F93}"/>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sp>
        <p:nvSpPr>
          <p:cNvPr id="9" name="TextBox 9"/>
          <p:cNvSpPr txBox="1"/>
          <p:nvPr/>
        </p:nvSpPr>
        <p:spPr>
          <a:xfrm>
            <a:off x="8658157" y="1265300"/>
            <a:ext cx="8601143" cy="730250"/>
          </a:xfrm>
          <a:prstGeom prst="rect">
            <a:avLst/>
          </a:prstGeom>
        </p:spPr>
        <p:txBody>
          <a:bodyPr lIns="0" tIns="0" rIns="0" bIns="0" rtlCol="0" anchor="t">
            <a:spAutoFit/>
          </a:bodyPr>
          <a:lstStyle/>
          <a:p>
            <a:pPr algn="r">
              <a:lnSpc>
                <a:spcPts val="5499"/>
              </a:lnSpc>
            </a:pPr>
            <a:r>
              <a:rPr lang="en-US" sz="5499">
                <a:solidFill>
                  <a:srgbClr val="000000"/>
                </a:solidFill>
                <a:latin typeface="Archivo Black"/>
                <a:ea typeface="Archivo Black"/>
                <a:cs typeface="Archivo Black"/>
                <a:sym typeface="Archivo Black"/>
              </a:rPr>
              <a:t>Official acts</a:t>
            </a:r>
          </a:p>
        </p:txBody>
      </p:sp>
      <p:sp>
        <p:nvSpPr>
          <p:cNvPr id="10" name="AutoShape 10"/>
          <p:cNvSpPr/>
          <p:nvPr/>
        </p:nvSpPr>
        <p:spPr>
          <a:xfrm>
            <a:off x="14139898" y="1986025"/>
            <a:ext cx="3119402" cy="0"/>
          </a:xfrm>
          <a:prstGeom prst="line">
            <a:avLst/>
          </a:prstGeom>
          <a:ln w="19050" cap="flat">
            <a:solidFill>
              <a:srgbClr val="000000"/>
            </a:solidFill>
            <a:prstDash val="solid"/>
            <a:headEnd type="none" w="sm" len="sm"/>
            <a:tailEnd type="none" w="sm" len="sm"/>
          </a:ln>
        </p:spPr>
        <p:txBody>
          <a:bodyPr/>
          <a:lstStyle/>
          <a:p>
            <a:endParaRPr lang="en-US"/>
          </a:p>
        </p:txBody>
      </p:sp>
      <p:sp>
        <p:nvSpPr>
          <p:cNvPr id="11" name="TextBox 11"/>
          <p:cNvSpPr txBox="1"/>
          <p:nvPr/>
        </p:nvSpPr>
        <p:spPr>
          <a:xfrm>
            <a:off x="5943600" y="2437678"/>
            <a:ext cx="11430000" cy="4924425"/>
          </a:xfrm>
          <a:prstGeom prst="rect">
            <a:avLst/>
          </a:prstGeom>
        </p:spPr>
        <p:txBody>
          <a:bodyPr wrap="square" lIns="0" tIns="0" rIns="0" bIns="0" rtlCol="0" anchor="t">
            <a:spAutoFit/>
          </a:bodyPr>
          <a:lstStyle/>
          <a:p>
            <a:r>
              <a:rPr lang="en-US" sz="4000">
                <a:solidFill>
                  <a:srgbClr val="000000"/>
                </a:solidFill>
                <a:latin typeface="Aileron"/>
                <a:ea typeface="Aileron"/>
                <a:cs typeface="Aileron"/>
                <a:sym typeface="Aileron"/>
              </a:rPr>
              <a:t> </a:t>
            </a:r>
          </a:p>
          <a:p>
            <a:pPr marL="539746" lvl="1" indent="-269873">
              <a:buAutoNum type="arabicPeriod"/>
            </a:pPr>
            <a:r>
              <a:rPr lang="en-US" sz="4000">
                <a:solidFill>
                  <a:srgbClr val="000000"/>
                </a:solidFill>
                <a:latin typeface="Aileron"/>
                <a:ea typeface="Aileron"/>
                <a:cs typeface="Aileron"/>
                <a:sym typeface="Aileron"/>
              </a:rPr>
              <a:t>  Prohibitions on </a:t>
            </a:r>
            <a:r>
              <a:rPr lang="en-US" sz="4000" i="1">
                <a:solidFill>
                  <a:srgbClr val="000000"/>
                </a:solidFill>
                <a:latin typeface="Aileron"/>
                <a:ea typeface="Aileron"/>
                <a:cs typeface="Aileron"/>
                <a:sym typeface="Aileron"/>
              </a:rPr>
              <a:t>quid pro quo </a:t>
            </a:r>
            <a:r>
              <a:rPr lang="en-US" sz="4000">
                <a:solidFill>
                  <a:srgbClr val="000000"/>
                </a:solidFill>
                <a:latin typeface="Aileron"/>
                <a:ea typeface="Aileron"/>
                <a:cs typeface="Aileron"/>
                <a:sym typeface="Aileron"/>
              </a:rPr>
              <a:t>exchanges</a:t>
            </a:r>
          </a:p>
          <a:p>
            <a:pPr marL="539746" lvl="1" indent="-269873">
              <a:buAutoNum type="arabicPeriod"/>
            </a:pPr>
            <a:endParaRPr lang="en-US" sz="4000">
              <a:solidFill>
                <a:srgbClr val="000000"/>
              </a:solidFill>
              <a:latin typeface="Aileron"/>
              <a:ea typeface="Aileron"/>
              <a:cs typeface="Aileron"/>
              <a:sym typeface="Aileron"/>
            </a:endParaRPr>
          </a:p>
          <a:p>
            <a:pPr marL="539746" lvl="1" indent="-269873">
              <a:buAutoNum type="arabicPeriod"/>
            </a:pPr>
            <a:r>
              <a:rPr lang="en-US" sz="4000">
                <a:solidFill>
                  <a:srgbClr val="000000"/>
                </a:solidFill>
                <a:latin typeface="Aileron"/>
                <a:ea typeface="Aileron"/>
                <a:cs typeface="Aileron"/>
                <a:sym typeface="Aileron"/>
              </a:rPr>
              <a:t>  The Emoluments Clause</a:t>
            </a:r>
          </a:p>
          <a:p>
            <a:pPr marL="539746" lvl="1" indent="-269873">
              <a:buAutoNum type="arabicPeriod"/>
            </a:pPr>
            <a:endParaRPr lang="en-US" sz="4000">
              <a:solidFill>
                <a:srgbClr val="000000"/>
              </a:solidFill>
              <a:latin typeface="Aileron"/>
              <a:ea typeface="Aileron"/>
              <a:cs typeface="Aileron"/>
              <a:sym typeface="Aileron"/>
            </a:endParaRPr>
          </a:p>
          <a:p>
            <a:pPr marL="539746" lvl="1" indent="-269873">
              <a:buAutoNum type="arabicPeriod"/>
            </a:pPr>
            <a:r>
              <a:rPr lang="en-US" sz="4000">
                <a:solidFill>
                  <a:srgbClr val="000000"/>
                </a:solidFill>
                <a:latin typeface="Aileron"/>
                <a:ea typeface="Aileron"/>
                <a:cs typeface="Aileron"/>
                <a:sym typeface="Aileron"/>
              </a:rPr>
              <a:t>  Votes and recusals</a:t>
            </a:r>
          </a:p>
          <a:p>
            <a:pPr marL="539746" lvl="1" indent="-269873">
              <a:buAutoNum type="arabicPeriod"/>
            </a:pPr>
            <a:endParaRPr lang="en-US" sz="4000">
              <a:solidFill>
                <a:srgbClr val="000000"/>
              </a:solidFill>
              <a:latin typeface="Aileron"/>
              <a:ea typeface="Aileron"/>
              <a:cs typeface="Aileron"/>
              <a:sym typeface="Aileron"/>
            </a:endParaRPr>
          </a:p>
          <a:p>
            <a:pPr marL="539746" lvl="1" indent="-269873">
              <a:buAutoNum type="arabicPeriod"/>
            </a:pPr>
            <a:r>
              <a:rPr lang="en-US" sz="4000">
                <a:solidFill>
                  <a:srgbClr val="000000"/>
                </a:solidFill>
                <a:latin typeface="Aileron"/>
                <a:ea typeface="Aileron"/>
                <a:cs typeface="Aileron"/>
                <a:sym typeface="Aileron"/>
              </a:rPr>
              <a:t>  The Speech or Debate Clause</a:t>
            </a:r>
          </a:p>
        </p:txBody>
      </p:sp>
      <p:sp>
        <p:nvSpPr>
          <p:cNvPr id="12" name="TextBox 12"/>
          <p:cNvSpPr txBox="1"/>
          <p:nvPr/>
        </p:nvSpPr>
        <p:spPr>
          <a:xfrm>
            <a:off x="10532893" y="646430"/>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grpSp>
        <p:nvGrpSpPr>
          <p:cNvPr id="8" name="Group 2">
            <a:extLst>
              <a:ext uri="{FF2B5EF4-FFF2-40B4-BE49-F238E27FC236}">
                <a16:creationId xmlns:a16="http://schemas.microsoft.com/office/drawing/2014/main" id="{374F5F18-A701-0A3F-DFF3-B0E077DBA1F9}"/>
              </a:ext>
            </a:extLst>
          </p:cNvPr>
          <p:cNvGrpSpPr/>
          <p:nvPr/>
        </p:nvGrpSpPr>
        <p:grpSpPr>
          <a:xfrm>
            <a:off x="0" y="0"/>
            <a:ext cx="4964118" cy="10287000"/>
            <a:chOff x="0" y="0"/>
            <a:chExt cx="6618823" cy="13716000"/>
          </a:xfrm>
        </p:grpSpPr>
        <p:pic>
          <p:nvPicPr>
            <p:cNvPr id="13" name="Picture 3">
              <a:extLst>
                <a:ext uri="{FF2B5EF4-FFF2-40B4-BE49-F238E27FC236}">
                  <a16:creationId xmlns:a16="http://schemas.microsoft.com/office/drawing/2014/main" id="{715BB2B3-C2B1-1CBF-216D-40ECE1B34977}"/>
                </a:ext>
              </a:extLst>
            </p:cNvPr>
            <p:cNvPicPr>
              <a:picLocks noChangeAspect="1"/>
            </p:cNvPicPr>
            <p:nvPr/>
          </p:nvPicPr>
          <p:blipFill>
            <a:blip r:embed="rId2"/>
            <a:srcRect l="31903" r="31903"/>
            <a:stretch>
              <a:fillRect/>
            </a:stretch>
          </p:blipFill>
          <p:spPr>
            <a:xfrm>
              <a:off x="0" y="0"/>
              <a:ext cx="6618823" cy="13716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 fill="hold"/>
                                        <p:tgtEl>
                                          <p:spTgt spid="14"/>
                                        </p:tgtEl>
                                        <p:attrNameLst>
                                          <p:attrName>ppt_x</p:attrName>
                                        </p:attrNameLst>
                                      </p:cBhvr>
                                      <p:tavLst>
                                        <p:tav tm="0">
                                          <p:val>
                                            <p:strVal val="0-#ppt_w/2"/>
                                          </p:val>
                                        </p:tav>
                                        <p:tav tm="100000">
                                          <p:val>
                                            <p:strVal val="#ppt_x"/>
                                          </p:val>
                                        </p:tav>
                                      </p:tavLst>
                                    </p:anim>
                                    <p:anim calcmode="lin" valueType="num">
                                      <p:cBhvr additive="base">
                                        <p:cTn id="20" dur="2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4">
            <a:extLst>
              <a:ext uri="{FF2B5EF4-FFF2-40B4-BE49-F238E27FC236}">
                <a16:creationId xmlns:a16="http://schemas.microsoft.com/office/drawing/2014/main" id="{9306408C-4FFF-37BC-EDE9-145C64C96F56}"/>
              </a:ext>
            </a:extLst>
          </p:cNvPr>
          <p:cNvGrpSpPr/>
          <p:nvPr/>
        </p:nvGrpSpPr>
        <p:grpSpPr>
          <a:xfrm>
            <a:off x="-53102" y="-251873"/>
            <a:ext cx="1081802" cy="10920495"/>
            <a:chOff x="0" y="0"/>
            <a:chExt cx="151373" cy="2876180"/>
          </a:xfrm>
        </p:grpSpPr>
        <p:sp>
          <p:nvSpPr>
            <p:cNvPr id="14" name="Freeform 5">
              <a:extLst>
                <a:ext uri="{FF2B5EF4-FFF2-40B4-BE49-F238E27FC236}">
                  <a16:creationId xmlns:a16="http://schemas.microsoft.com/office/drawing/2014/main" id="{6D0A7A1D-31BF-7FD1-473A-8BDD24785899}"/>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15" name="TextBox 6">
              <a:extLst>
                <a:ext uri="{FF2B5EF4-FFF2-40B4-BE49-F238E27FC236}">
                  <a16:creationId xmlns:a16="http://schemas.microsoft.com/office/drawing/2014/main" id="{45083CBA-7053-937D-404B-C74DFA606A59}"/>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grpSp>
        <p:nvGrpSpPr>
          <p:cNvPr id="16" name="Group 15">
            <a:extLst>
              <a:ext uri="{FF2B5EF4-FFF2-40B4-BE49-F238E27FC236}">
                <a16:creationId xmlns:a16="http://schemas.microsoft.com/office/drawing/2014/main" id="{77D1E055-2678-D23F-FA99-9FCF457044C1}"/>
              </a:ext>
            </a:extLst>
          </p:cNvPr>
          <p:cNvGrpSpPr/>
          <p:nvPr/>
        </p:nvGrpSpPr>
        <p:grpSpPr>
          <a:xfrm>
            <a:off x="0" y="-107212"/>
            <a:ext cx="5538864" cy="10920495"/>
            <a:chOff x="0" y="-107212"/>
            <a:chExt cx="5538864" cy="10920495"/>
          </a:xfrm>
        </p:grpSpPr>
        <p:grpSp>
          <p:nvGrpSpPr>
            <p:cNvPr id="2" name="Group 2"/>
            <p:cNvGrpSpPr/>
            <p:nvPr/>
          </p:nvGrpSpPr>
          <p:grpSpPr>
            <a:xfrm>
              <a:off x="0" y="0"/>
              <a:ext cx="4964118" cy="10287000"/>
              <a:chOff x="0" y="0"/>
              <a:chExt cx="6618823" cy="13716000"/>
            </a:xfrm>
          </p:grpSpPr>
          <p:pic>
            <p:nvPicPr>
              <p:cNvPr id="3" name="Picture 3"/>
              <p:cNvPicPr>
                <a:picLocks noChangeAspect="1"/>
              </p:cNvPicPr>
              <p:nvPr/>
            </p:nvPicPr>
            <p:blipFill>
              <a:blip r:embed="rId2"/>
              <a:srcRect l="31903" r="31903"/>
              <a:stretch>
                <a:fillRect/>
              </a:stretch>
            </p:blipFill>
            <p:spPr>
              <a:xfrm>
                <a:off x="0" y="0"/>
                <a:ext cx="6618823" cy="13716000"/>
              </a:xfrm>
              <a:prstGeom prst="rect">
                <a:avLst/>
              </a:prstGeom>
            </p:spPr>
          </p:pic>
        </p:grpSp>
        <p:grpSp>
          <p:nvGrpSpPr>
            <p:cNvPr id="4" name="Group 4"/>
            <p:cNvGrpSpPr/>
            <p:nvPr/>
          </p:nvGrpSpPr>
          <p:grpSpPr>
            <a:xfrm>
              <a:off x="4964118" y="-107212"/>
              <a:ext cx="574746" cy="10920495"/>
              <a:chOff x="0" y="0"/>
              <a:chExt cx="151373" cy="2876180"/>
            </a:xfrm>
          </p:grpSpPr>
          <p:sp>
            <p:nvSpPr>
              <p:cNvPr id="5" name="Freeform 5"/>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6" name="TextBox 6"/>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grpSp>
      <p:sp>
        <p:nvSpPr>
          <p:cNvPr id="7" name="TextBox 7"/>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sp>
        <p:nvSpPr>
          <p:cNvPr id="11" name="TextBox 11"/>
          <p:cNvSpPr txBox="1"/>
          <p:nvPr/>
        </p:nvSpPr>
        <p:spPr>
          <a:xfrm>
            <a:off x="1371600" y="2414048"/>
            <a:ext cx="15887700" cy="6689011"/>
          </a:xfrm>
          <a:prstGeom prst="rect">
            <a:avLst/>
          </a:prstGeom>
        </p:spPr>
        <p:txBody>
          <a:bodyPr wrap="square" lIns="0" tIns="0" rIns="0" bIns="0" rtlCol="0" anchor="t">
            <a:spAutoFit/>
          </a:bodyPr>
          <a:lstStyle/>
          <a:p>
            <a:pPr algn="just"/>
            <a:r>
              <a:rPr lang="en-US" sz="3200" b="1" u="sng">
                <a:solidFill>
                  <a:srgbClr val="000000"/>
                </a:solidFill>
                <a:latin typeface="Aileron" panose="020B0604020202020204" charset="0"/>
                <a:ea typeface="Aileron Bold"/>
                <a:cs typeface="Aileron Bold"/>
                <a:sym typeface="Aileron Bold"/>
              </a:rPr>
              <a:t>No </a:t>
            </a:r>
            <a:r>
              <a:rPr lang="en-US" sz="3200" b="1" i="1" u="sng">
                <a:solidFill>
                  <a:srgbClr val="000000"/>
                </a:solidFill>
                <a:latin typeface="Aileron" panose="020B0604020202020204" charset="0"/>
                <a:ea typeface="Aileron Bold Italics"/>
                <a:cs typeface="Aileron Bold Italics"/>
                <a:sym typeface="Aileron Bold Italics"/>
              </a:rPr>
              <a:t>quid pro quo</a:t>
            </a:r>
            <a:r>
              <a:rPr lang="en-US" sz="3200" b="1" u="sng">
                <a:solidFill>
                  <a:srgbClr val="000000"/>
                </a:solidFill>
                <a:latin typeface="Aileron" panose="020B0604020202020204" charset="0"/>
                <a:ea typeface="Aileron Bold"/>
                <a:cs typeface="Aileron Bold"/>
                <a:sym typeface="Aileron Bold"/>
              </a:rPr>
              <a:t> exchanges for official acts</a:t>
            </a:r>
          </a:p>
          <a:p>
            <a:pPr algn="just"/>
            <a:r>
              <a:rPr lang="en-US" sz="3200">
                <a:solidFill>
                  <a:srgbClr val="000000"/>
                </a:solidFill>
                <a:latin typeface="Aileron" panose="020B0604020202020204" charset="0"/>
                <a:ea typeface="Aileron"/>
                <a:cs typeface="Aileron"/>
                <a:sym typeface="Aileron"/>
              </a:rPr>
              <a:t>A Member may not request or receive “any money, thing of value or promise thereof that is conditioned upon or given in exchange for promised performance of an official act”  § 10-16-3(D) (2011).</a:t>
            </a:r>
          </a:p>
          <a:p>
            <a:pPr algn="just"/>
            <a:endParaRPr lang="en-US" sz="3200">
              <a:solidFill>
                <a:srgbClr val="000000"/>
              </a:solidFill>
              <a:latin typeface="Aileron" panose="020B0604020202020204" charset="0"/>
              <a:ea typeface="Aileron"/>
              <a:cs typeface="Aileron"/>
              <a:sym typeface="Aileron"/>
            </a:endParaRPr>
          </a:p>
          <a:p>
            <a:pPr marL="431799" lvl="1" indent="-215899" algn="just">
              <a:buFont typeface="Arial"/>
              <a:buChar char="•"/>
            </a:pPr>
            <a:r>
              <a:rPr lang="en-US" sz="3200">
                <a:solidFill>
                  <a:srgbClr val="000000"/>
                </a:solidFill>
                <a:latin typeface="Aileron" panose="020B0604020202020204" charset="0"/>
                <a:ea typeface="Aileron"/>
                <a:cs typeface="Aileron"/>
                <a:sym typeface="Aileron"/>
              </a:rPr>
              <a:t>For Members, “official acts” are exercises of the powers of a legislative office that “involve[] the use of discretionary authority” -- e.g., motions, votes, bill introductions.  </a:t>
            </a:r>
            <a:r>
              <a:rPr lang="en-US" sz="3200" i="1">
                <a:solidFill>
                  <a:srgbClr val="000000"/>
                </a:solidFill>
                <a:latin typeface="Aileron" panose="020B0604020202020204" charset="0"/>
                <a:ea typeface="Aileron Italics"/>
                <a:cs typeface="Aileron Italics"/>
                <a:sym typeface="Aileron Italics"/>
              </a:rPr>
              <a:t>See </a:t>
            </a:r>
            <a:r>
              <a:rPr lang="en-US" sz="3200">
                <a:solidFill>
                  <a:srgbClr val="000000"/>
                </a:solidFill>
                <a:latin typeface="Aileron" panose="020B0604020202020204" charset="0"/>
                <a:ea typeface="Aileron"/>
                <a:cs typeface="Aileron"/>
                <a:sym typeface="Aileron"/>
              </a:rPr>
              <a:t>§ 10-16-2(H) (2011).</a:t>
            </a:r>
          </a:p>
          <a:p>
            <a:pPr algn="just"/>
            <a:endParaRPr lang="en-US" sz="3200">
              <a:solidFill>
                <a:srgbClr val="000000"/>
              </a:solidFill>
              <a:latin typeface="Aileron" panose="020B0604020202020204" charset="0"/>
              <a:ea typeface="Aileron"/>
              <a:cs typeface="Aileron"/>
              <a:sym typeface="Aileron"/>
            </a:endParaRPr>
          </a:p>
          <a:p>
            <a:pPr marL="431799" lvl="1" indent="-215899" algn="just">
              <a:buFont typeface="Arial"/>
              <a:buChar char="•"/>
            </a:pPr>
            <a:r>
              <a:rPr lang="en-US" sz="3200">
                <a:solidFill>
                  <a:srgbClr val="000000"/>
                </a:solidFill>
                <a:latin typeface="Aileron" panose="020B0604020202020204" charset="0"/>
                <a:ea typeface="Aileron"/>
                <a:cs typeface="Aileron"/>
                <a:sym typeface="Aileron"/>
              </a:rPr>
              <a:t>A knowing and willful violation of Section 10-16-3(D) is a fourth-degree felony.</a:t>
            </a:r>
          </a:p>
          <a:p>
            <a:pPr algn="just">
              <a:lnSpc>
                <a:spcPts val="2799"/>
              </a:lnSpc>
            </a:pPr>
            <a:endParaRPr lang="en-US" sz="1999">
              <a:solidFill>
                <a:srgbClr val="000000"/>
              </a:solidFill>
              <a:latin typeface="Aileron"/>
              <a:ea typeface="Aileron"/>
              <a:cs typeface="Aileron"/>
              <a:sym typeface="Aileron"/>
            </a:endParaRPr>
          </a:p>
          <a:p>
            <a:pPr algn="just">
              <a:lnSpc>
                <a:spcPts val="2799"/>
              </a:lnSpc>
            </a:pPr>
            <a:endParaRPr lang="en-US" sz="1999">
              <a:solidFill>
                <a:srgbClr val="000000"/>
              </a:solidFill>
              <a:latin typeface="Aileron"/>
              <a:ea typeface="Aileron"/>
              <a:cs typeface="Aileron"/>
              <a:sym typeface="Aileron"/>
            </a:endParaRPr>
          </a:p>
          <a:p>
            <a:pPr algn="just">
              <a:lnSpc>
                <a:spcPts val="2799"/>
              </a:lnSpc>
            </a:pPr>
            <a:endParaRPr lang="en-US" sz="1999">
              <a:solidFill>
                <a:srgbClr val="000000"/>
              </a:solidFill>
              <a:latin typeface="Aileron"/>
              <a:ea typeface="Aileron"/>
              <a:cs typeface="Aileron"/>
              <a:sym typeface="Aileron"/>
            </a:endParaRPr>
          </a:p>
          <a:p>
            <a:pPr algn="just">
              <a:lnSpc>
                <a:spcPts val="2799"/>
              </a:lnSpc>
            </a:pPr>
            <a:endParaRPr lang="en-US" sz="1999">
              <a:solidFill>
                <a:srgbClr val="000000"/>
              </a:solidFill>
              <a:latin typeface="Aileron"/>
              <a:ea typeface="Aileron"/>
              <a:cs typeface="Aileron"/>
              <a:sym typeface="Aileron"/>
            </a:endParaRPr>
          </a:p>
          <a:p>
            <a:pPr algn="just">
              <a:lnSpc>
                <a:spcPts val="2799"/>
              </a:lnSpc>
            </a:pPr>
            <a:endParaRPr lang="en-US" sz="1999">
              <a:solidFill>
                <a:srgbClr val="000000"/>
              </a:solidFill>
              <a:latin typeface="Aileron"/>
              <a:ea typeface="Aileron"/>
              <a:cs typeface="Aileron"/>
              <a:sym typeface="Aileron"/>
            </a:endParaRPr>
          </a:p>
        </p:txBody>
      </p:sp>
      <p:sp>
        <p:nvSpPr>
          <p:cNvPr id="12" name="TextBox 12"/>
          <p:cNvSpPr txBox="1"/>
          <p:nvPr/>
        </p:nvSpPr>
        <p:spPr>
          <a:xfrm>
            <a:off x="10532893" y="646430"/>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17" name="TextBox 38">
            <a:extLst>
              <a:ext uri="{FF2B5EF4-FFF2-40B4-BE49-F238E27FC236}">
                <a16:creationId xmlns:a16="http://schemas.microsoft.com/office/drawing/2014/main" id="{CFD7BC30-4BAE-EA3D-6680-F86DBE855D0F}"/>
              </a:ext>
            </a:extLst>
          </p:cNvPr>
          <p:cNvSpPr txBox="1"/>
          <p:nvPr/>
        </p:nvSpPr>
        <p:spPr>
          <a:xfrm>
            <a:off x="1371600" y="1133475"/>
            <a:ext cx="8734324" cy="730250"/>
          </a:xfrm>
          <a:prstGeom prst="rect">
            <a:avLst/>
          </a:prstGeom>
        </p:spPr>
        <p:txBody>
          <a:bodyPr wrap="square" lIns="0" tIns="0" rIns="0" bIns="0" rtlCol="0" anchor="t">
            <a:spAutoFit/>
          </a:bodyPr>
          <a:lstStyle/>
          <a:p>
            <a:pPr>
              <a:lnSpc>
                <a:spcPts val="5499"/>
              </a:lnSpc>
            </a:pPr>
            <a:r>
              <a:rPr lang="en-US" sz="5499">
                <a:solidFill>
                  <a:srgbClr val="000000"/>
                </a:solidFill>
                <a:latin typeface="Archivo Black"/>
                <a:ea typeface="Archivo Black"/>
                <a:cs typeface="Archivo Black"/>
                <a:sym typeface="Archivo Black"/>
              </a:rPr>
              <a:t>Official acts</a:t>
            </a:r>
          </a:p>
        </p:txBody>
      </p:sp>
      <p:sp>
        <p:nvSpPr>
          <p:cNvPr id="18" name="AutoShape 10">
            <a:extLst>
              <a:ext uri="{FF2B5EF4-FFF2-40B4-BE49-F238E27FC236}">
                <a16:creationId xmlns:a16="http://schemas.microsoft.com/office/drawing/2014/main" id="{D7C11ECB-887C-5426-C3F5-D33BCE3838E5}"/>
              </a:ext>
            </a:extLst>
          </p:cNvPr>
          <p:cNvSpPr/>
          <p:nvPr/>
        </p:nvSpPr>
        <p:spPr>
          <a:xfrm>
            <a:off x="1452598" y="1863725"/>
            <a:ext cx="4800600" cy="0"/>
          </a:xfrm>
          <a:prstGeom prst="line">
            <a:avLst/>
          </a:prstGeom>
          <a:ln w="19050" cap="flat">
            <a:solidFill>
              <a:srgbClr val="000000"/>
            </a:solidFill>
            <a:prstDash val="soli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 presetClass="exit" presetSubtype="8" fill="hold" nodeType="withEffect">
                                  <p:stCondLst>
                                    <p:cond delay="0"/>
                                  </p:stCondLst>
                                  <p:childTnLst>
                                    <p:anim calcmode="lin" valueType="num">
                                      <p:cBhvr additive="base">
                                        <p:cTn id="9" dur="500"/>
                                        <p:tgtEl>
                                          <p:spTgt spid="16"/>
                                        </p:tgtEl>
                                        <p:attrNameLst>
                                          <p:attrName>ppt_x</p:attrName>
                                        </p:attrNameLst>
                                      </p:cBhvr>
                                      <p:tavLst>
                                        <p:tav tm="0">
                                          <p:val>
                                            <p:strVal val="ppt_x"/>
                                          </p:val>
                                        </p:tav>
                                        <p:tav tm="100000">
                                          <p:val>
                                            <p:strVal val="0-ppt_w/2"/>
                                          </p:val>
                                        </p:tav>
                                      </p:tavLst>
                                    </p:anim>
                                    <p:anim calcmode="lin" valueType="num">
                                      <p:cBhvr additive="base">
                                        <p:cTn id="10" dur="500"/>
                                        <p:tgtEl>
                                          <p:spTgt spid="16"/>
                                        </p:tgtEl>
                                        <p:attrNameLst>
                                          <p:attrName>ppt_y</p:attrName>
                                        </p:attrNameLst>
                                      </p:cBhvr>
                                      <p:tavLst>
                                        <p:tav tm="0">
                                          <p:val>
                                            <p:strVal val="ppt_y"/>
                                          </p:val>
                                        </p:tav>
                                        <p:tav tm="100000">
                                          <p:val>
                                            <p:strVal val="ppt_y"/>
                                          </p:val>
                                        </p:tav>
                                      </p:tavLst>
                                    </p:anim>
                                    <p:set>
                                      <p:cBhvr>
                                        <p:cTn id="11" dur="1" fill="hold">
                                          <p:stCondLst>
                                            <p:cond delay="499"/>
                                          </p:stCondLst>
                                        </p:cTn>
                                        <p:tgtEl>
                                          <p:spTgt spid="16"/>
                                        </p:tgtEl>
                                        <p:attrNameLst>
                                          <p:attrName>style.visibility</p:attrName>
                                        </p:attrNameLst>
                                      </p:cBhvr>
                                      <p:to>
                                        <p:strVal val="hidden"/>
                                      </p:to>
                                    </p:set>
                                  </p:childTnLst>
                                </p:cTn>
                              </p:par>
                              <p:par>
                                <p:cTn id="12" presetID="2" presetClass="entr" presetSubtype="2"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1+#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1+#ppt_w/2"/>
                                          </p:val>
                                        </p:tav>
                                        <p:tav tm="100000">
                                          <p:val>
                                            <p:strVal val="#ppt_x"/>
                                          </p:val>
                                        </p:tav>
                                      </p:tavLst>
                                    </p:anim>
                                    <p:anim calcmode="lin" valueType="num">
                                      <p:cBhvr additive="base">
                                        <p:cTn id="19" dur="500" fill="hold"/>
                                        <p:tgtEl>
                                          <p:spTgt spid="18"/>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1+#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3FD97-39FC-B94D-F370-EE5002EA7910}"/>
            </a:ext>
          </a:extLst>
        </p:cNvPr>
        <p:cNvGrpSpPr/>
        <p:nvPr/>
      </p:nvGrpSpPr>
      <p:grpSpPr>
        <a:xfrm>
          <a:off x="0" y="0"/>
          <a:ext cx="0" cy="0"/>
          <a:chOff x="0" y="0"/>
          <a:chExt cx="0" cy="0"/>
        </a:xfrm>
      </p:grpSpPr>
      <p:sp>
        <p:nvSpPr>
          <p:cNvPr id="7" name="TextBox 7">
            <a:extLst>
              <a:ext uri="{FF2B5EF4-FFF2-40B4-BE49-F238E27FC236}">
                <a16:creationId xmlns:a16="http://schemas.microsoft.com/office/drawing/2014/main" id="{54EA00B9-EC8A-FADF-BE67-F4C09529A570}"/>
              </a:ext>
            </a:extLst>
          </p:cNvPr>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sp>
        <p:nvSpPr>
          <p:cNvPr id="8" name="TextBox 8">
            <a:extLst>
              <a:ext uri="{FF2B5EF4-FFF2-40B4-BE49-F238E27FC236}">
                <a16:creationId xmlns:a16="http://schemas.microsoft.com/office/drawing/2014/main" id="{092D0BAD-FA19-A328-64B6-BA3E46835F94}"/>
              </a:ext>
            </a:extLst>
          </p:cNvPr>
          <p:cNvSpPr txBox="1"/>
          <p:nvPr/>
        </p:nvSpPr>
        <p:spPr>
          <a:xfrm>
            <a:off x="10532893" y="650947"/>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11" name="TextBox 11">
            <a:extLst>
              <a:ext uri="{FF2B5EF4-FFF2-40B4-BE49-F238E27FC236}">
                <a16:creationId xmlns:a16="http://schemas.microsoft.com/office/drawing/2014/main" id="{6D28854C-3448-277B-87E2-4A30827C1168}"/>
              </a:ext>
            </a:extLst>
          </p:cNvPr>
          <p:cNvSpPr txBox="1"/>
          <p:nvPr/>
        </p:nvSpPr>
        <p:spPr>
          <a:xfrm>
            <a:off x="1371601" y="2400300"/>
            <a:ext cx="15887700" cy="369332"/>
          </a:xfrm>
          <a:prstGeom prst="rect">
            <a:avLst/>
          </a:prstGeom>
        </p:spPr>
        <p:txBody>
          <a:bodyPr wrap="square" lIns="0" tIns="0" rIns="0" bIns="0" rtlCol="0" anchor="t">
            <a:spAutoFit/>
          </a:bodyPr>
          <a:lstStyle/>
          <a:p>
            <a:pPr algn="just"/>
            <a:r>
              <a:rPr lang="en-US" sz="2400" b="1" u="sng">
                <a:solidFill>
                  <a:srgbClr val="000000"/>
                </a:solidFill>
                <a:latin typeface="Aileron" panose="020B0604020202020204" charset="0"/>
                <a:ea typeface="Aileron Bold"/>
                <a:cs typeface="Aileron Bold"/>
                <a:sym typeface="Aileron Bold"/>
              </a:rPr>
              <a:t>Constitutional crimes of bribery and solicitation of bribery</a:t>
            </a:r>
          </a:p>
        </p:txBody>
      </p:sp>
      <p:grpSp>
        <p:nvGrpSpPr>
          <p:cNvPr id="12" name="Group 4">
            <a:extLst>
              <a:ext uri="{FF2B5EF4-FFF2-40B4-BE49-F238E27FC236}">
                <a16:creationId xmlns:a16="http://schemas.microsoft.com/office/drawing/2014/main" id="{CED2E5C6-2890-5CA1-6FAA-A4C3C3CF4CCB}"/>
              </a:ext>
            </a:extLst>
          </p:cNvPr>
          <p:cNvGrpSpPr/>
          <p:nvPr/>
        </p:nvGrpSpPr>
        <p:grpSpPr>
          <a:xfrm>
            <a:off x="-53102" y="-251873"/>
            <a:ext cx="1081802" cy="10920495"/>
            <a:chOff x="0" y="0"/>
            <a:chExt cx="151373" cy="2876180"/>
          </a:xfrm>
        </p:grpSpPr>
        <p:sp>
          <p:nvSpPr>
            <p:cNvPr id="13" name="Freeform 5">
              <a:extLst>
                <a:ext uri="{FF2B5EF4-FFF2-40B4-BE49-F238E27FC236}">
                  <a16:creationId xmlns:a16="http://schemas.microsoft.com/office/drawing/2014/main" id="{A31AEA26-4174-9D90-1B68-C4C8C03B4724}"/>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14" name="TextBox 6">
              <a:extLst>
                <a:ext uri="{FF2B5EF4-FFF2-40B4-BE49-F238E27FC236}">
                  <a16:creationId xmlns:a16="http://schemas.microsoft.com/office/drawing/2014/main" id="{ACA5A108-96C1-56A1-6BFE-4AF94C36A59B}"/>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15" name="TextBox 38">
            <a:extLst>
              <a:ext uri="{FF2B5EF4-FFF2-40B4-BE49-F238E27FC236}">
                <a16:creationId xmlns:a16="http://schemas.microsoft.com/office/drawing/2014/main" id="{A9CE9086-925B-21F6-F5E4-66C8F07E516E}"/>
              </a:ext>
            </a:extLst>
          </p:cNvPr>
          <p:cNvSpPr txBox="1"/>
          <p:nvPr/>
        </p:nvSpPr>
        <p:spPr>
          <a:xfrm>
            <a:off x="1371600" y="1133475"/>
            <a:ext cx="8734324" cy="730250"/>
          </a:xfrm>
          <a:prstGeom prst="rect">
            <a:avLst/>
          </a:prstGeom>
        </p:spPr>
        <p:txBody>
          <a:bodyPr wrap="square" lIns="0" tIns="0" rIns="0" bIns="0" rtlCol="0" anchor="t">
            <a:spAutoFit/>
          </a:bodyPr>
          <a:lstStyle/>
          <a:p>
            <a:pPr>
              <a:lnSpc>
                <a:spcPts val="5499"/>
              </a:lnSpc>
            </a:pPr>
            <a:r>
              <a:rPr lang="en-US" sz="5499">
                <a:solidFill>
                  <a:srgbClr val="000000"/>
                </a:solidFill>
                <a:latin typeface="Archivo Black"/>
                <a:ea typeface="Archivo Black"/>
                <a:cs typeface="Archivo Black"/>
                <a:sym typeface="Archivo Black"/>
              </a:rPr>
              <a:t>Official acts</a:t>
            </a:r>
          </a:p>
        </p:txBody>
      </p:sp>
      <p:sp>
        <p:nvSpPr>
          <p:cNvPr id="16" name="AutoShape 10">
            <a:extLst>
              <a:ext uri="{FF2B5EF4-FFF2-40B4-BE49-F238E27FC236}">
                <a16:creationId xmlns:a16="http://schemas.microsoft.com/office/drawing/2014/main" id="{AE61D02C-9EA9-6E20-836B-F85D1DC0F836}"/>
              </a:ext>
            </a:extLst>
          </p:cNvPr>
          <p:cNvSpPr/>
          <p:nvPr/>
        </p:nvSpPr>
        <p:spPr>
          <a:xfrm>
            <a:off x="1452598" y="1863725"/>
            <a:ext cx="4800600" cy="0"/>
          </a:xfrm>
          <a:prstGeom prst="line">
            <a:avLst/>
          </a:prstGeom>
          <a:ln w="19050" cap="flat">
            <a:solidFill>
              <a:srgbClr val="000000"/>
            </a:solidFill>
            <a:prstDash val="solid"/>
            <a:headEnd type="none" w="sm" len="sm"/>
            <a:tailEnd type="none" w="sm" len="sm"/>
          </a:ln>
        </p:spPr>
        <p:txBody>
          <a:bodyPr/>
          <a:lstStyle/>
          <a:p>
            <a:endParaRPr lang="en-US"/>
          </a:p>
        </p:txBody>
      </p:sp>
      <p:sp>
        <p:nvSpPr>
          <p:cNvPr id="3" name="TextBox 11">
            <a:extLst>
              <a:ext uri="{FF2B5EF4-FFF2-40B4-BE49-F238E27FC236}">
                <a16:creationId xmlns:a16="http://schemas.microsoft.com/office/drawing/2014/main" id="{BBF9F0B6-B243-FB1B-C0D0-6A852C33B3F4}"/>
              </a:ext>
            </a:extLst>
          </p:cNvPr>
          <p:cNvSpPr txBox="1"/>
          <p:nvPr/>
        </p:nvSpPr>
        <p:spPr>
          <a:xfrm>
            <a:off x="3669792" y="3059668"/>
            <a:ext cx="10972800" cy="1107996"/>
          </a:xfrm>
          <a:prstGeom prst="rect">
            <a:avLst/>
          </a:prstGeom>
        </p:spPr>
        <p:txBody>
          <a:bodyPr wrap="square" lIns="0" tIns="0" rIns="0" bIns="0" rtlCol="0" anchor="t">
            <a:spAutoFit/>
          </a:bodyPr>
          <a:lstStyle/>
          <a:p>
            <a:pPr algn="just"/>
            <a:r>
              <a:rPr lang="en-US" sz="2400" b="1" i="1">
                <a:solidFill>
                  <a:srgbClr val="000000"/>
                </a:solidFill>
                <a:latin typeface="Aileron" panose="020B0604020202020204" charset="0"/>
                <a:ea typeface="Aileron Bold"/>
                <a:cs typeface="Aileron Bold"/>
                <a:sym typeface="Aileron Bold"/>
              </a:rPr>
              <a:t>“</a:t>
            </a:r>
            <a:r>
              <a:rPr lang="en-US" sz="2400" i="1">
                <a:solidFill>
                  <a:srgbClr val="000000"/>
                </a:solidFill>
                <a:latin typeface="Aileron" panose="020B0604020202020204" charset="0"/>
                <a:ea typeface="Aileron"/>
                <a:cs typeface="Aileron"/>
                <a:sym typeface="Aileron"/>
              </a:rPr>
              <a:t>Any member of the legislature who shall vote </a:t>
            </a:r>
            <a:r>
              <a:rPr lang="en-US" sz="2400" i="1">
                <a:solidFill>
                  <a:srgbClr val="000000"/>
                </a:solidFill>
                <a:latin typeface="Aileron" panose="020B0604020202020204" charset="0"/>
                <a:ea typeface="Aileron Italics"/>
                <a:cs typeface="Aileron Italics"/>
                <a:sym typeface="Aileron Italics"/>
              </a:rPr>
              <a:t>or use his influence</a:t>
            </a:r>
            <a:r>
              <a:rPr lang="en-US" sz="2400" i="1">
                <a:solidFill>
                  <a:srgbClr val="000000"/>
                </a:solidFill>
                <a:latin typeface="Aileron" panose="020B0604020202020204" charset="0"/>
                <a:ea typeface="Aileron"/>
                <a:cs typeface="Aileron"/>
                <a:sym typeface="Aileron"/>
              </a:rPr>
              <a:t> for or against any matter pending in either house in consideration of any money, thing of value or promise thereof, shall be deemed guilty of </a:t>
            </a:r>
            <a:r>
              <a:rPr lang="en-US" sz="2400" b="1" i="1">
                <a:solidFill>
                  <a:srgbClr val="000000"/>
                </a:solidFill>
                <a:latin typeface="Aileron" panose="020B0604020202020204" charset="0"/>
                <a:ea typeface="Aileron Bold"/>
                <a:cs typeface="Aileron Bold"/>
                <a:sym typeface="Aileron Bold"/>
              </a:rPr>
              <a:t>bribery</a:t>
            </a:r>
            <a:r>
              <a:rPr lang="en-US" sz="2400" i="1">
                <a:solidFill>
                  <a:srgbClr val="000000"/>
                </a:solidFill>
                <a:latin typeface="Aileron" panose="020B0604020202020204" charset="0"/>
                <a:ea typeface="Aileron"/>
                <a:cs typeface="Aileron"/>
                <a:sym typeface="Aileron"/>
              </a:rPr>
              <a:t>;”</a:t>
            </a:r>
          </a:p>
        </p:txBody>
      </p:sp>
      <p:sp>
        <p:nvSpPr>
          <p:cNvPr id="4" name="TextBox 11">
            <a:extLst>
              <a:ext uri="{FF2B5EF4-FFF2-40B4-BE49-F238E27FC236}">
                <a16:creationId xmlns:a16="http://schemas.microsoft.com/office/drawing/2014/main" id="{699644A4-CB2A-06A3-D449-2D406E51FA78}"/>
              </a:ext>
            </a:extLst>
          </p:cNvPr>
          <p:cNvSpPr txBox="1"/>
          <p:nvPr/>
        </p:nvSpPr>
        <p:spPr>
          <a:xfrm>
            <a:off x="1371600" y="4337194"/>
            <a:ext cx="15887700" cy="369332"/>
          </a:xfrm>
          <a:prstGeom prst="rect">
            <a:avLst/>
          </a:prstGeom>
        </p:spPr>
        <p:txBody>
          <a:bodyPr wrap="square" lIns="0" tIns="0" rIns="0" bIns="0" rtlCol="0" anchor="t">
            <a:spAutoFit/>
          </a:bodyPr>
          <a:lstStyle/>
          <a:p>
            <a:pPr marL="342900" indent="-342900" algn="just">
              <a:buFont typeface="Wingdings" panose="05000000000000000000" pitchFamily="2" charset="2"/>
              <a:buChar char="Ø"/>
            </a:pPr>
            <a:r>
              <a:rPr lang="en-US" sz="2400">
                <a:solidFill>
                  <a:srgbClr val="3F6582"/>
                </a:solidFill>
                <a:latin typeface="Aileron" panose="020B0604020202020204" charset="0"/>
                <a:ea typeface="Aileron"/>
                <a:cs typeface="Aileron"/>
                <a:sym typeface="Aileron"/>
              </a:rPr>
              <a:t>Note that the Constitution looks not only to votes but also “use[s] of influence”.</a:t>
            </a:r>
          </a:p>
        </p:txBody>
      </p:sp>
      <p:sp>
        <p:nvSpPr>
          <p:cNvPr id="5" name="TextBox 11">
            <a:extLst>
              <a:ext uri="{FF2B5EF4-FFF2-40B4-BE49-F238E27FC236}">
                <a16:creationId xmlns:a16="http://schemas.microsoft.com/office/drawing/2014/main" id="{6647530C-86FC-4079-B714-875E8C0BED75}"/>
              </a:ext>
            </a:extLst>
          </p:cNvPr>
          <p:cNvSpPr txBox="1"/>
          <p:nvPr/>
        </p:nvSpPr>
        <p:spPr>
          <a:xfrm>
            <a:off x="3669792" y="4911852"/>
            <a:ext cx="10972800" cy="2585323"/>
          </a:xfrm>
          <a:prstGeom prst="rect">
            <a:avLst/>
          </a:prstGeom>
        </p:spPr>
        <p:txBody>
          <a:bodyPr wrap="square" lIns="0" tIns="0" rIns="0" bIns="0" rtlCol="0" anchor="t">
            <a:spAutoFit/>
          </a:bodyPr>
          <a:lstStyle/>
          <a:p>
            <a:pPr algn="just"/>
            <a:r>
              <a:rPr lang="en-US" sz="2400" i="1">
                <a:solidFill>
                  <a:srgbClr val="000000"/>
                </a:solidFill>
                <a:latin typeface="Aileron" panose="020B0604020202020204" charset="0"/>
                <a:ea typeface="Aileron"/>
                <a:cs typeface="Aileron"/>
                <a:sym typeface="Aileron"/>
              </a:rPr>
              <a:t>“and any member of the legislature or other person who shall directly or indirectly offer, give or promise any money, thing of value, privilege or personal advantage, </a:t>
            </a:r>
            <a:r>
              <a:rPr lang="en-US" sz="2400" i="1">
                <a:solidFill>
                  <a:srgbClr val="000000"/>
                </a:solidFill>
                <a:latin typeface="Aileron" panose="020B0604020202020204" charset="0"/>
                <a:ea typeface="Aileron Italics"/>
                <a:cs typeface="Aileron Italics"/>
                <a:sym typeface="Aileron Italics"/>
              </a:rPr>
              <a:t>to any member of the legislature</a:t>
            </a:r>
            <a:r>
              <a:rPr lang="en-US" sz="2400" i="1">
                <a:solidFill>
                  <a:srgbClr val="000000"/>
                </a:solidFill>
                <a:latin typeface="Aileron" panose="020B0604020202020204" charset="0"/>
                <a:ea typeface="Aileron"/>
                <a:cs typeface="Aileron"/>
                <a:sym typeface="Aileron"/>
              </a:rPr>
              <a:t> to influence him to vote or work for or against any matter pending in either house; or any member of the legislature who shall solicit from any person or corporation any money, thing of value or personal advantage for his vote </a:t>
            </a:r>
            <a:r>
              <a:rPr lang="en-US" sz="2400" i="1">
                <a:solidFill>
                  <a:srgbClr val="000000"/>
                </a:solidFill>
                <a:latin typeface="Aileron" panose="020B0604020202020204" charset="0"/>
                <a:ea typeface="Aileron Italics"/>
                <a:cs typeface="Aileron Italics"/>
                <a:sym typeface="Aileron Italics"/>
              </a:rPr>
              <a:t>or influence</a:t>
            </a:r>
            <a:r>
              <a:rPr lang="en-US" sz="2400" i="1">
                <a:solidFill>
                  <a:srgbClr val="000000"/>
                </a:solidFill>
                <a:latin typeface="Aileron" panose="020B0604020202020204" charset="0"/>
                <a:ea typeface="Aileron"/>
                <a:cs typeface="Aileron"/>
                <a:sym typeface="Aileron"/>
              </a:rPr>
              <a:t> as such member shall be deemed guilty of </a:t>
            </a:r>
            <a:r>
              <a:rPr lang="en-US" sz="2400" b="1" i="1">
                <a:solidFill>
                  <a:srgbClr val="000000"/>
                </a:solidFill>
                <a:latin typeface="Aileron" panose="020B0604020202020204" charset="0"/>
                <a:ea typeface="Aileron Bold"/>
                <a:cs typeface="Aileron Bold"/>
                <a:sym typeface="Aileron Bold"/>
              </a:rPr>
              <a:t>solicitation of bribery</a:t>
            </a:r>
            <a:r>
              <a:rPr lang="en-US" sz="2400" i="1">
                <a:solidFill>
                  <a:srgbClr val="000000"/>
                </a:solidFill>
                <a:latin typeface="Aileron" panose="020B0604020202020204" charset="0"/>
                <a:ea typeface="Aileron"/>
                <a:cs typeface="Aileron"/>
                <a:sym typeface="Aileron"/>
              </a:rPr>
              <a:t>.”</a:t>
            </a:r>
          </a:p>
        </p:txBody>
      </p:sp>
      <p:sp>
        <p:nvSpPr>
          <p:cNvPr id="6" name="TextBox 11">
            <a:extLst>
              <a:ext uri="{FF2B5EF4-FFF2-40B4-BE49-F238E27FC236}">
                <a16:creationId xmlns:a16="http://schemas.microsoft.com/office/drawing/2014/main" id="{A37A28FF-1E92-5E8B-8C8A-0B491BFA9AE3}"/>
              </a:ext>
            </a:extLst>
          </p:cNvPr>
          <p:cNvSpPr txBox="1"/>
          <p:nvPr/>
        </p:nvSpPr>
        <p:spPr>
          <a:xfrm>
            <a:off x="1371600" y="7777385"/>
            <a:ext cx="15887700" cy="2215991"/>
          </a:xfrm>
          <a:prstGeom prst="rect">
            <a:avLst/>
          </a:prstGeom>
        </p:spPr>
        <p:txBody>
          <a:bodyPr wrap="square" lIns="0" tIns="0" rIns="0" bIns="0" rtlCol="0" anchor="t">
            <a:spAutoFit/>
          </a:bodyPr>
          <a:lstStyle/>
          <a:p>
            <a:pPr marL="342900" indent="-342900" algn="just">
              <a:buFont typeface="Wingdings" panose="05000000000000000000" pitchFamily="2" charset="2"/>
              <a:buChar char="Ø"/>
            </a:pPr>
            <a:r>
              <a:rPr lang="en-US" sz="2400">
                <a:solidFill>
                  <a:srgbClr val="3F6582"/>
                </a:solidFill>
                <a:latin typeface="Aileron" panose="020B0604020202020204" charset="0"/>
                <a:ea typeface="Aileron"/>
                <a:cs typeface="Aileron"/>
                <a:sym typeface="Aileron"/>
              </a:rPr>
              <a:t>Note that the Constitution specifically addresses offers and exchanges as between legislators regarding votes or legislative activity on “pending” matters in either house.</a:t>
            </a:r>
          </a:p>
          <a:p>
            <a:pPr algn="just"/>
            <a:endParaRPr lang="en-US" sz="2400">
              <a:solidFill>
                <a:srgbClr val="000000"/>
              </a:solidFill>
              <a:latin typeface="Aileron" panose="020B0604020202020204" charset="0"/>
              <a:ea typeface="Aileron"/>
              <a:cs typeface="Aileron"/>
              <a:sym typeface="Aileron"/>
            </a:endParaRPr>
          </a:p>
          <a:p>
            <a:pPr algn="just"/>
            <a:r>
              <a:rPr lang="en-US" sz="2400" i="1">
                <a:solidFill>
                  <a:srgbClr val="000000"/>
                </a:solidFill>
                <a:latin typeface="Aileron" panose="020B0604020202020204" charset="0"/>
                <a:ea typeface="Aileron"/>
                <a:cs typeface="Aileron"/>
                <a:sym typeface="Aileron"/>
              </a:rPr>
              <a:t>See</a:t>
            </a:r>
            <a:r>
              <a:rPr lang="en-US" sz="2400">
                <a:solidFill>
                  <a:srgbClr val="000000"/>
                </a:solidFill>
                <a:latin typeface="Aileron" panose="020B0604020202020204" charset="0"/>
                <a:ea typeface="Aileron"/>
                <a:cs typeface="Aileron"/>
                <a:sym typeface="Aileron"/>
              </a:rPr>
              <a:t> N.M. Const., art. IV, § 39 ; </a:t>
            </a:r>
            <a:r>
              <a:rPr lang="en-US" sz="2400" i="1">
                <a:solidFill>
                  <a:srgbClr val="000000"/>
                </a:solidFill>
                <a:latin typeface="Aileron" panose="020B0604020202020204" charset="0"/>
                <a:ea typeface="Aileron Italics"/>
                <a:cs typeface="Aileron Italics"/>
                <a:sym typeface="Aileron Italics"/>
              </a:rPr>
              <a:t>State v. Olguin</a:t>
            </a:r>
            <a:r>
              <a:rPr lang="en-US" sz="2400">
                <a:solidFill>
                  <a:srgbClr val="000000"/>
                </a:solidFill>
                <a:latin typeface="Aileron" panose="020B0604020202020204" charset="0"/>
                <a:ea typeface="Aileron"/>
                <a:cs typeface="Aileron"/>
                <a:sym typeface="Aileron"/>
              </a:rPr>
              <a:t>, 1995-NMSC-077 (upholding conviction under Section 39); </a:t>
            </a:r>
            <a:r>
              <a:rPr lang="en-US" sz="2400" i="1">
                <a:solidFill>
                  <a:srgbClr val="000000"/>
                </a:solidFill>
                <a:latin typeface="Aileron" panose="020B0604020202020204" charset="0"/>
                <a:ea typeface="Aileron Italics"/>
                <a:cs typeface="Aileron Italics"/>
                <a:sym typeface="Aileron Italics"/>
              </a:rPr>
              <a:t>State v. Olguin</a:t>
            </a:r>
            <a:r>
              <a:rPr lang="en-US" sz="2400">
                <a:solidFill>
                  <a:srgbClr val="000000"/>
                </a:solidFill>
                <a:latin typeface="Aileron" panose="020B0604020202020204" charset="0"/>
                <a:ea typeface="Aileron"/>
                <a:cs typeface="Aileron"/>
                <a:sym typeface="Aileron"/>
              </a:rPr>
              <a:t>, 1994-NMCA-050 (upholding Section 39 conviction on sufficient evidence that Olguin solicited from a corporate entity $15,000 to secure an appropriation)</a:t>
            </a:r>
          </a:p>
        </p:txBody>
      </p:sp>
    </p:spTree>
    <p:extLst>
      <p:ext uri="{BB962C8B-B14F-4D97-AF65-F5344CB8AC3E}">
        <p14:creationId xmlns:p14="http://schemas.microsoft.com/office/powerpoint/2010/main" val="3920875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852898" y="2415693"/>
            <a:ext cx="10777502" cy="1723549"/>
          </a:xfrm>
          <a:prstGeom prst="rect">
            <a:avLst/>
          </a:prstGeom>
        </p:spPr>
        <p:txBody>
          <a:bodyPr wrap="square" lIns="0" tIns="0" rIns="0" bIns="0" rtlCol="0" anchor="t">
            <a:spAutoFit/>
          </a:bodyPr>
          <a:lstStyle/>
          <a:p>
            <a:pPr algn="just"/>
            <a:r>
              <a:rPr lang="en-US" sz="2800" i="1">
                <a:solidFill>
                  <a:srgbClr val="000000"/>
                </a:solidFill>
                <a:latin typeface="Aileron" panose="020B0604020202020204" charset="0"/>
                <a:ea typeface="Aileron"/>
                <a:cs typeface="Aileron"/>
                <a:sym typeface="Aileron"/>
              </a:rPr>
              <a:t> “No member of the legislature shall, during the term for which he was elected, be appointed to any civil office in the state, nor shall he within one year thereafter be appointed to any civil office created, or the emoluments of which were increased during such term[.]”</a:t>
            </a:r>
          </a:p>
        </p:txBody>
      </p:sp>
      <p:sp>
        <p:nvSpPr>
          <p:cNvPr id="5" name="TextBox 5"/>
          <p:cNvSpPr txBox="1"/>
          <p:nvPr/>
        </p:nvSpPr>
        <p:spPr>
          <a:xfrm>
            <a:off x="10532893" y="646430"/>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6" name="TextBox 6"/>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grpSp>
        <p:nvGrpSpPr>
          <p:cNvPr id="7" name="Group 4">
            <a:extLst>
              <a:ext uri="{FF2B5EF4-FFF2-40B4-BE49-F238E27FC236}">
                <a16:creationId xmlns:a16="http://schemas.microsoft.com/office/drawing/2014/main" id="{8BFD96EA-231F-634C-1F00-0259F079F170}"/>
              </a:ext>
            </a:extLst>
          </p:cNvPr>
          <p:cNvGrpSpPr/>
          <p:nvPr/>
        </p:nvGrpSpPr>
        <p:grpSpPr>
          <a:xfrm>
            <a:off x="-53102" y="-251873"/>
            <a:ext cx="1081802" cy="10920495"/>
            <a:chOff x="0" y="0"/>
            <a:chExt cx="151373" cy="2876180"/>
          </a:xfrm>
        </p:grpSpPr>
        <p:sp>
          <p:nvSpPr>
            <p:cNvPr id="8" name="Freeform 5">
              <a:extLst>
                <a:ext uri="{FF2B5EF4-FFF2-40B4-BE49-F238E27FC236}">
                  <a16:creationId xmlns:a16="http://schemas.microsoft.com/office/drawing/2014/main" id="{E3D0821E-F97E-DEEC-7EA6-2298BDA31D6A}"/>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9" name="TextBox 6">
              <a:extLst>
                <a:ext uri="{FF2B5EF4-FFF2-40B4-BE49-F238E27FC236}">
                  <a16:creationId xmlns:a16="http://schemas.microsoft.com/office/drawing/2014/main" id="{51702215-58D0-4C10-FC65-BDBA17AC4B29}"/>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10" name="TextBox 38">
            <a:extLst>
              <a:ext uri="{FF2B5EF4-FFF2-40B4-BE49-F238E27FC236}">
                <a16:creationId xmlns:a16="http://schemas.microsoft.com/office/drawing/2014/main" id="{B5D83C47-B667-17F6-1468-BE43494C897E}"/>
              </a:ext>
            </a:extLst>
          </p:cNvPr>
          <p:cNvSpPr txBox="1"/>
          <p:nvPr/>
        </p:nvSpPr>
        <p:spPr>
          <a:xfrm>
            <a:off x="1371600" y="1133475"/>
            <a:ext cx="13258800" cy="725007"/>
          </a:xfrm>
          <a:prstGeom prst="rect">
            <a:avLst/>
          </a:prstGeom>
        </p:spPr>
        <p:txBody>
          <a:bodyPr wrap="square" lIns="0" tIns="0" rIns="0" bIns="0" rtlCol="0" anchor="t">
            <a:spAutoFit/>
          </a:bodyPr>
          <a:lstStyle/>
          <a:p>
            <a:pPr algn="l">
              <a:lnSpc>
                <a:spcPts val="5499"/>
              </a:lnSpc>
            </a:pPr>
            <a:r>
              <a:rPr lang="en-US" sz="5499">
                <a:solidFill>
                  <a:srgbClr val="000000"/>
                </a:solidFill>
                <a:latin typeface="Archivo Black"/>
                <a:ea typeface="Archivo Black"/>
                <a:cs typeface="Archivo Black"/>
                <a:sym typeface="Archivo Black"/>
              </a:rPr>
              <a:t>Official acts: Emoluments clause</a:t>
            </a:r>
          </a:p>
        </p:txBody>
      </p:sp>
      <p:sp>
        <p:nvSpPr>
          <p:cNvPr id="11" name="AutoShape 10">
            <a:extLst>
              <a:ext uri="{FF2B5EF4-FFF2-40B4-BE49-F238E27FC236}">
                <a16:creationId xmlns:a16="http://schemas.microsoft.com/office/drawing/2014/main" id="{E11ECE66-82B3-9ED7-BD88-5BF1FA41187D}"/>
              </a:ext>
            </a:extLst>
          </p:cNvPr>
          <p:cNvSpPr/>
          <p:nvPr/>
        </p:nvSpPr>
        <p:spPr>
          <a:xfrm>
            <a:off x="1452598" y="1863725"/>
            <a:ext cx="4800600" cy="0"/>
          </a:xfrm>
          <a:prstGeom prst="line">
            <a:avLst/>
          </a:prstGeom>
          <a:ln w="19050" cap="flat">
            <a:solidFill>
              <a:srgbClr val="000000"/>
            </a:solidFill>
            <a:prstDash val="solid"/>
            <a:headEnd type="none" w="sm" len="sm"/>
            <a:tailEnd type="none" w="sm" len="sm"/>
          </a:ln>
        </p:spPr>
        <p:txBody>
          <a:bodyPr/>
          <a:lstStyle/>
          <a:p>
            <a:endParaRPr lang="en-US"/>
          </a:p>
        </p:txBody>
      </p:sp>
      <p:sp>
        <p:nvSpPr>
          <p:cNvPr id="2" name="TextBox 4">
            <a:extLst>
              <a:ext uri="{FF2B5EF4-FFF2-40B4-BE49-F238E27FC236}">
                <a16:creationId xmlns:a16="http://schemas.microsoft.com/office/drawing/2014/main" id="{E1098D53-F5A8-645F-DDE4-36D20FF6C72D}"/>
              </a:ext>
            </a:extLst>
          </p:cNvPr>
          <p:cNvSpPr txBox="1"/>
          <p:nvPr/>
        </p:nvSpPr>
        <p:spPr>
          <a:xfrm>
            <a:off x="1398772" y="4588536"/>
            <a:ext cx="15911548" cy="2585323"/>
          </a:xfrm>
          <a:prstGeom prst="rect">
            <a:avLst/>
          </a:prstGeom>
        </p:spPr>
        <p:txBody>
          <a:bodyPr wrap="square" lIns="0" tIns="0" rIns="0" bIns="0" rtlCol="0" anchor="t">
            <a:spAutoFit/>
          </a:bodyPr>
          <a:lstStyle/>
          <a:p>
            <a:pPr algn="just"/>
            <a:r>
              <a:rPr lang="en-US" sz="2800" i="1">
                <a:solidFill>
                  <a:srgbClr val="000000"/>
                </a:solidFill>
                <a:latin typeface="Aileron" panose="020B0604020202020204" charset="0"/>
                <a:ea typeface="Aileron"/>
                <a:cs typeface="Aileron"/>
                <a:sym typeface="Aileron"/>
              </a:rPr>
              <a:t>See</a:t>
            </a:r>
            <a:r>
              <a:rPr lang="en-US" sz="2800">
                <a:solidFill>
                  <a:srgbClr val="000000"/>
                </a:solidFill>
                <a:latin typeface="Aileron" panose="020B0604020202020204" charset="0"/>
                <a:ea typeface="Aileron"/>
                <a:cs typeface="Aileron"/>
                <a:sym typeface="Aileron"/>
              </a:rPr>
              <a:t> N.M. Const., art. IV, § 28. </a:t>
            </a:r>
          </a:p>
          <a:p>
            <a:pPr algn="just"/>
            <a:endParaRPr lang="en-US" sz="2800">
              <a:solidFill>
                <a:srgbClr val="000000"/>
              </a:solidFill>
              <a:latin typeface="Aileron" panose="020B0604020202020204" charset="0"/>
              <a:ea typeface="Aileron"/>
              <a:cs typeface="Aileron"/>
              <a:sym typeface="Aileron"/>
            </a:endParaRPr>
          </a:p>
          <a:p>
            <a:pPr marL="667155" lvl="1" indent="-333578" algn="just">
              <a:buFont typeface="Arial"/>
              <a:buChar char="•"/>
            </a:pPr>
            <a:r>
              <a:rPr lang="en-US" sz="2800">
                <a:solidFill>
                  <a:srgbClr val="000000"/>
                </a:solidFill>
                <a:latin typeface="Aileron" panose="020B0604020202020204" charset="0"/>
                <a:ea typeface="Aileron"/>
                <a:cs typeface="Aileron"/>
                <a:sym typeface="Aileron"/>
              </a:rPr>
              <a:t>A “civil office” is an office that has a delegation of power, defined by the legislature, and has a permanent place in state government.  </a:t>
            </a:r>
            <a:r>
              <a:rPr lang="en-US" sz="2800" i="1">
                <a:solidFill>
                  <a:srgbClr val="000000"/>
                </a:solidFill>
                <a:latin typeface="Aileron" panose="020B0604020202020204" charset="0"/>
                <a:ea typeface="Aileron Italics"/>
                <a:cs typeface="Aileron Italics"/>
                <a:sym typeface="Aileron Italics"/>
              </a:rPr>
              <a:t>See State ex rel. Gibson v. Fernandez</a:t>
            </a:r>
            <a:r>
              <a:rPr lang="en-US" sz="2800">
                <a:solidFill>
                  <a:srgbClr val="000000"/>
                </a:solidFill>
                <a:latin typeface="Aileron" panose="020B0604020202020204" charset="0"/>
                <a:ea typeface="Aileron"/>
                <a:cs typeface="Aileron"/>
                <a:sym typeface="Aileron"/>
              </a:rPr>
              <a:t>, 1936-NMSC-027.</a:t>
            </a:r>
          </a:p>
          <a:p>
            <a:pPr marL="667155" lvl="1" indent="-333578" algn="just">
              <a:buFont typeface="Arial"/>
              <a:buChar char="•"/>
            </a:pPr>
            <a:r>
              <a:rPr lang="en-US" sz="2800">
                <a:solidFill>
                  <a:srgbClr val="000000"/>
                </a:solidFill>
                <a:latin typeface="Aileron" panose="020B0604020202020204" charset="0"/>
                <a:ea typeface="Aileron"/>
                <a:cs typeface="Aileron"/>
                <a:sym typeface="Aileron"/>
              </a:rPr>
              <a:t>The Emoluments Clause has both a revolving-door rationale and a separations-of-powers rationale.</a:t>
            </a:r>
          </a:p>
        </p:txBody>
      </p:sp>
      <p:grpSp>
        <p:nvGrpSpPr>
          <p:cNvPr id="14" name="Group 13">
            <a:extLst>
              <a:ext uri="{FF2B5EF4-FFF2-40B4-BE49-F238E27FC236}">
                <a16:creationId xmlns:a16="http://schemas.microsoft.com/office/drawing/2014/main" id="{9AABAC80-C563-5927-3017-782D1EC61951}"/>
              </a:ext>
            </a:extLst>
          </p:cNvPr>
          <p:cNvGrpSpPr/>
          <p:nvPr/>
        </p:nvGrpSpPr>
        <p:grpSpPr>
          <a:xfrm>
            <a:off x="13896096" y="8413004"/>
            <a:ext cx="943692" cy="740521"/>
            <a:chOff x="14859000" y="4201435"/>
            <a:chExt cx="1127760" cy="779955"/>
          </a:xfrm>
        </p:grpSpPr>
        <p:sp>
          <p:nvSpPr>
            <p:cNvPr id="15" name="Oval 14">
              <a:extLst>
                <a:ext uri="{FF2B5EF4-FFF2-40B4-BE49-F238E27FC236}">
                  <a16:creationId xmlns:a16="http://schemas.microsoft.com/office/drawing/2014/main" id="{67B570BB-95C6-47D5-0E71-D113345584E6}"/>
                </a:ext>
              </a:extLst>
            </p:cNvPr>
            <p:cNvSpPr/>
            <p:nvPr/>
          </p:nvSpPr>
          <p:spPr>
            <a:xfrm>
              <a:off x="14859000" y="4251960"/>
              <a:ext cx="1127760" cy="729430"/>
            </a:xfrm>
            <a:prstGeom prst="ellipse">
              <a:avLst/>
            </a:prstGeom>
            <a:solidFill>
              <a:schemeClr val="bg2"/>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0">
              <a:extLst>
                <a:ext uri="{FF2B5EF4-FFF2-40B4-BE49-F238E27FC236}">
                  <a16:creationId xmlns:a16="http://schemas.microsoft.com/office/drawing/2014/main" id="{4DE4D2D8-89DE-4ED6-15E8-78946D8E0D52}"/>
                </a:ext>
              </a:extLst>
            </p:cNvPr>
            <p:cNvSpPr txBox="1"/>
            <p:nvPr/>
          </p:nvSpPr>
          <p:spPr>
            <a:xfrm>
              <a:off x="14998341" y="4201435"/>
              <a:ext cx="851259" cy="6100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spAutoFit/>
            </a:bodyPr>
            <a:lstStyle/>
            <a:p>
              <a:pPr algn="ctr">
                <a:lnSpc>
                  <a:spcPct val="150000"/>
                </a:lnSpc>
              </a:pPr>
              <a:r>
                <a:rPr lang="en-US" sz="2800">
                  <a:ln w="0"/>
                  <a:solidFill>
                    <a:srgbClr val="3F6582"/>
                  </a:solidFill>
                  <a:effectLst>
                    <a:outerShdw blurRad="38100" dist="25400" dir="5400000" algn="ctr" rotWithShape="0">
                      <a:srgbClr val="6E747A">
                        <a:alpha val="43000"/>
                      </a:srgbClr>
                    </a:outerShdw>
                  </a:effectLst>
                  <a:latin typeface="Aileron" panose="020B0604020202020204" charset="0"/>
                  <a:ea typeface="Aileron"/>
                  <a:cs typeface="Aileron"/>
                  <a:sym typeface="Aileron"/>
                </a:rPr>
                <a:t>No</a:t>
              </a:r>
              <a:endParaRPr lang="en-US" sz="3600">
                <a:ln w="0"/>
                <a:solidFill>
                  <a:srgbClr val="3F6582"/>
                </a:solidFill>
                <a:effectLst>
                  <a:outerShdw blurRad="38100" dist="25400" dir="5400000" algn="ctr" rotWithShape="0">
                    <a:srgbClr val="6E747A">
                      <a:alpha val="43000"/>
                    </a:srgbClr>
                  </a:outerShdw>
                </a:effectLst>
                <a:latin typeface="Aileron" panose="020B0604020202020204" charset="0"/>
                <a:ea typeface="Aileron"/>
                <a:cs typeface="Aileron"/>
                <a:sym typeface="Aileron"/>
              </a:endParaRPr>
            </a:p>
          </p:txBody>
        </p:sp>
      </p:grpSp>
      <p:sp>
        <p:nvSpPr>
          <p:cNvPr id="17" name="TextBox 4">
            <a:extLst>
              <a:ext uri="{FF2B5EF4-FFF2-40B4-BE49-F238E27FC236}">
                <a16:creationId xmlns:a16="http://schemas.microsoft.com/office/drawing/2014/main" id="{8081F7AB-E79F-938B-92E2-18CB5C1799D7}"/>
              </a:ext>
            </a:extLst>
          </p:cNvPr>
          <p:cNvSpPr txBox="1"/>
          <p:nvPr/>
        </p:nvSpPr>
        <p:spPr>
          <a:xfrm>
            <a:off x="1452598" y="7628576"/>
            <a:ext cx="15911548" cy="1292662"/>
          </a:xfrm>
          <a:prstGeom prst="rect">
            <a:avLst/>
          </a:prstGeom>
        </p:spPr>
        <p:txBody>
          <a:bodyPr wrap="square" lIns="0" tIns="0" rIns="0" bIns="0" rtlCol="0" anchor="t">
            <a:spAutoFit/>
          </a:bodyPr>
          <a:lstStyle/>
          <a:p>
            <a:pPr algn="just"/>
            <a:r>
              <a:rPr lang="en-US" sz="2800" b="1">
                <a:solidFill>
                  <a:srgbClr val="000000"/>
                </a:solidFill>
                <a:latin typeface="Aileron" panose="020B0604020202020204" charset="0"/>
                <a:ea typeface="Aileron"/>
                <a:cs typeface="Aileron"/>
                <a:sym typeface="Aileron"/>
              </a:rPr>
              <a:t>Example</a:t>
            </a:r>
            <a:r>
              <a:rPr lang="en-US" sz="2800">
                <a:solidFill>
                  <a:srgbClr val="000000"/>
                </a:solidFill>
                <a:latin typeface="Aileron" panose="020B0604020202020204" charset="0"/>
                <a:ea typeface="Aileron"/>
                <a:cs typeface="Aileron"/>
                <a:sym typeface="Aileron"/>
              </a:rPr>
              <a:t>: In the upcoming session, the Legislature creates a new regulatory commission for artificial intelligence, effective in 2025, headed by a director who is appointed by the Governor and confirmed by the Senate.   Can the Governor appoint you as the new director?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 fill="hold"/>
                                        <p:tgtEl>
                                          <p:spTgt spid="14"/>
                                        </p:tgtEl>
                                        <p:attrNameLst>
                                          <p:attrName>ppt_x</p:attrName>
                                        </p:attrNameLst>
                                      </p:cBhvr>
                                      <p:tavLst>
                                        <p:tav tm="0">
                                          <p:val>
                                            <p:strVal val="1+#ppt_w/2"/>
                                          </p:val>
                                        </p:tav>
                                        <p:tav tm="100000">
                                          <p:val>
                                            <p:strVal val="#ppt_x"/>
                                          </p:val>
                                        </p:tav>
                                      </p:tavLst>
                                    </p:anim>
                                    <p:anim calcmode="lin" valueType="num">
                                      <p:cBhvr additive="base">
                                        <p:cTn id="8" dur="3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sp>
        <p:nvSpPr>
          <p:cNvPr id="11" name="TextBox 11"/>
          <p:cNvSpPr txBox="1"/>
          <p:nvPr/>
        </p:nvSpPr>
        <p:spPr>
          <a:xfrm>
            <a:off x="1371600" y="2400300"/>
            <a:ext cx="15887700" cy="7868821"/>
          </a:xfrm>
          <a:prstGeom prst="rect">
            <a:avLst/>
          </a:prstGeom>
        </p:spPr>
        <p:txBody>
          <a:bodyPr wrap="square" lIns="0" tIns="0" rIns="0" bIns="0" rtlCol="0" anchor="t">
            <a:spAutoFit/>
          </a:bodyPr>
          <a:lstStyle/>
          <a:p>
            <a:pPr algn="just"/>
            <a:r>
              <a:rPr lang="en-US" sz="2800" b="1" u="sng">
                <a:solidFill>
                  <a:srgbClr val="000000"/>
                </a:solidFill>
                <a:latin typeface="Aileron" panose="020B0604020202020204" charset="0"/>
                <a:ea typeface="Aileron Bold"/>
                <a:cs typeface="Aileron Bold"/>
                <a:sym typeface="Aileron Bold"/>
              </a:rPr>
              <a:t>The Governmental Conduct Act does not require a Member to recuse from voting on a matter that might affect their financial interest.</a:t>
            </a:r>
          </a:p>
          <a:p>
            <a:pPr algn="just"/>
            <a:endParaRPr lang="en-US" sz="2800" b="1" u="sng">
              <a:solidFill>
                <a:srgbClr val="000000"/>
              </a:solidFill>
              <a:latin typeface="Aileron" panose="020B0604020202020204" charset="0"/>
              <a:ea typeface="Aileron Bold"/>
              <a:cs typeface="Aileron Bold"/>
              <a:sym typeface="Aileron Bold"/>
            </a:endParaRPr>
          </a:p>
          <a:p>
            <a:pPr algn="just"/>
            <a:r>
              <a:rPr lang="en-US" sz="2800" b="1">
                <a:solidFill>
                  <a:srgbClr val="000000"/>
                </a:solidFill>
                <a:latin typeface="Aileron" panose="020B0604020202020204" charset="0"/>
                <a:ea typeface="Aileron Bold"/>
                <a:cs typeface="Aileron Bold"/>
                <a:sym typeface="Aileron Bold"/>
              </a:rPr>
              <a:t>[1]</a:t>
            </a:r>
            <a:r>
              <a:rPr lang="en-US" sz="2800">
                <a:solidFill>
                  <a:srgbClr val="000000"/>
                </a:solidFill>
                <a:latin typeface="Aileron" panose="020B0604020202020204" charset="0"/>
                <a:ea typeface="Aileron"/>
                <a:cs typeface="Aileron"/>
                <a:sym typeface="Aileron"/>
              </a:rPr>
              <a:t> Section 10-16-4(B) of the Governmental Conduct Act requires that “</a:t>
            </a:r>
            <a:r>
              <a:rPr lang="en-US" sz="2800" b="1" i="1">
                <a:solidFill>
                  <a:srgbClr val="000000"/>
                </a:solidFill>
                <a:latin typeface="Aileron" panose="020B0604020202020204" charset="0"/>
                <a:ea typeface="Aileron Bold Italics"/>
                <a:cs typeface="Aileron Bold Italics"/>
                <a:sym typeface="Aileron Bold Italics"/>
              </a:rPr>
              <a:t>public officers or employees</a:t>
            </a:r>
            <a:r>
              <a:rPr lang="en-US" sz="2800">
                <a:solidFill>
                  <a:srgbClr val="000000"/>
                </a:solidFill>
                <a:latin typeface="Aileron" panose="020B0604020202020204" charset="0"/>
                <a:ea typeface="Aileron"/>
                <a:cs typeface="Aileron"/>
                <a:sym typeface="Aileron"/>
              </a:rPr>
              <a:t>” shall be disqualified from engaging in any official act directly and disproportionately affecting their financial interest.   </a:t>
            </a:r>
            <a:r>
              <a:rPr lang="en-US" sz="2800" i="1">
                <a:solidFill>
                  <a:srgbClr val="000000"/>
                </a:solidFill>
                <a:latin typeface="Aileron" panose="020B0604020202020204" charset="0"/>
                <a:ea typeface="Aileron"/>
                <a:cs typeface="Aileron"/>
                <a:sym typeface="Aileron"/>
              </a:rPr>
              <a:t>See</a:t>
            </a:r>
            <a:r>
              <a:rPr lang="en-US" sz="2800">
                <a:solidFill>
                  <a:srgbClr val="000000"/>
                </a:solidFill>
                <a:latin typeface="Aileron" panose="020B0604020202020204" charset="0"/>
                <a:ea typeface="Aileron"/>
                <a:cs typeface="Aileron"/>
                <a:sym typeface="Aileron"/>
              </a:rPr>
              <a:t> § 10-16-4(B) (2011).  </a:t>
            </a:r>
          </a:p>
          <a:p>
            <a:pPr marL="431799" lvl="1" indent="-215899" algn="just">
              <a:buFont typeface="Arial"/>
              <a:buChar char="•"/>
            </a:pPr>
            <a:r>
              <a:rPr lang="en-US" sz="2800">
                <a:solidFill>
                  <a:srgbClr val="000000"/>
                </a:solidFill>
                <a:latin typeface="Aileron" panose="020B0604020202020204" charset="0"/>
                <a:ea typeface="Aileron"/>
                <a:cs typeface="Aileron"/>
                <a:sym typeface="Aileron"/>
              </a:rPr>
              <a:t>But this provision -- and any provision that imposes duties on “public officers or employees” -- does not apply to Members.  Under the Governmental Conduct Act, the definition of “public officer or employee” </a:t>
            </a:r>
            <a:r>
              <a:rPr lang="en-US" sz="2800" b="1" i="1">
                <a:solidFill>
                  <a:srgbClr val="000000"/>
                </a:solidFill>
                <a:latin typeface="Aileron" panose="020B0604020202020204" charset="0"/>
                <a:ea typeface="Aileron Bold Italics"/>
                <a:cs typeface="Aileron Bold Italics"/>
                <a:sym typeface="Aileron Bold Italics"/>
              </a:rPr>
              <a:t>excludes legislators. </a:t>
            </a:r>
            <a:r>
              <a:rPr lang="en-US" sz="2800">
                <a:solidFill>
                  <a:srgbClr val="000000"/>
                </a:solidFill>
                <a:latin typeface="Aileron" panose="020B0604020202020204" charset="0"/>
                <a:ea typeface="Aileron"/>
                <a:cs typeface="Aileron"/>
                <a:sym typeface="Aileron"/>
              </a:rPr>
              <a:t>  </a:t>
            </a:r>
            <a:r>
              <a:rPr lang="en-US" sz="2800" i="1">
                <a:solidFill>
                  <a:srgbClr val="000000"/>
                </a:solidFill>
                <a:latin typeface="Aileron" panose="020B0604020202020204" charset="0"/>
                <a:ea typeface="Aileron"/>
                <a:cs typeface="Aileron"/>
                <a:sym typeface="Aileron"/>
              </a:rPr>
              <a:t>See</a:t>
            </a:r>
            <a:r>
              <a:rPr lang="en-US" sz="2800">
                <a:solidFill>
                  <a:srgbClr val="000000"/>
                </a:solidFill>
                <a:latin typeface="Aileron" panose="020B0604020202020204" charset="0"/>
                <a:ea typeface="Aileron"/>
                <a:cs typeface="Aileron"/>
                <a:sym typeface="Aileron"/>
              </a:rPr>
              <a:t> § 10-16-2(I) (2011).</a:t>
            </a:r>
          </a:p>
          <a:p>
            <a:pPr algn="just"/>
            <a:endParaRPr lang="en-US" sz="2800">
              <a:solidFill>
                <a:srgbClr val="000000"/>
              </a:solidFill>
              <a:latin typeface="Aileron" panose="020B0604020202020204" charset="0"/>
              <a:ea typeface="Aileron"/>
              <a:cs typeface="Aileron"/>
              <a:sym typeface="Aileron"/>
            </a:endParaRPr>
          </a:p>
          <a:p>
            <a:pPr algn="just"/>
            <a:endParaRPr lang="en-US" sz="2800">
              <a:solidFill>
                <a:srgbClr val="000000"/>
              </a:solidFill>
              <a:latin typeface="Aileron" panose="020B0604020202020204" charset="0"/>
              <a:ea typeface="Aileron"/>
              <a:cs typeface="Aileron"/>
              <a:sym typeface="Aileron"/>
            </a:endParaRPr>
          </a:p>
          <a:p>
            <a:pPr algn="just"/>
            <a:r>
              <a:rPr lang="en-US" sz="2800" b="1">
                <a:solidFill>
                  <a:srgbClr val="000000"/>
                </a:solidFill>
                <a:latin typeface="Aileron" panose="020B0604020202020204" charset="0"/>
                <a:ea typeface="Aileron Bold"/>
                <a:cs typeface="Aileron Bold"/>
                <a:sym typeface="Aileron Bold"/>
              </a:rPr>
              <a:t>[2]</a:t>
            </a:r>
            <a:r>
              <a:rPr lang="en-US" sz="2800">
                <a:solidFill>
                  <a:srgbClr val="000000"/>
                </a:solidFill>
                <a:latin typeface="Aileron" panose="020B0604020202020204" charset="0"/>
                <a:ea typeface="Aileron"/>
                <a:cs typeface="Aileron"/>
                <a:sym typeface="Aileron"/>
              </a:rPr>
              <a:t> Section 10-16-3(A) prohibits Members from using the powers of their office to obtain personal benefits or pursue private interests.</a:t>
            </a:r>
          </a:p>
          <a:p>
            <a:pPr marL="431799" lvl="1" indent="-215899" algn="just">
              <a:buFont typeface="Arial"/>
              <a:buChar char="•"/>
            </a:pPr>
            <a:r>
              <a:rPr lang="en-US" sz="2800">
                <a:solidFill>
                  <a:srgbClr val="000000"/>
                </a:solidFill>
                <a:latin typeface="Aileron" panose="020B0604020202020204" charset="0"/>
                <a:ea typeface="Aileron"/>
                <a:cs typeface="Aileron"/>
                <a:sym typeface="Aileron"/>
              </a:rPr>
              <a:t>But this provision does not specifically require recusal.   </a:t>
            </a:r>
            <a:r>
              <a:rPr lang="en-US" sz="2800" i="1">
                <a:solidFill>
                  <a:srgbClr val="000000"/>
                </a:solidFill>
                <a:latin typeface="Aileron" panose="020B0604020202020204" charset="0"/>
                <a:ea typeface="Aileron Italics"/>
                <a:cs typeface="Aileron Italics"/>
                <a:sym typeface="Aileron Italics"/>
              </a:rPr>
              <a:t>See,  e.g.</a:t>
            </a:r>
            <a:r>
              <a:rPr lang="en-US" sz="2800">
                <a:solidFill>
                  <a:srgbClr val="000000"/>
                </a:solidFill>
                <a:latin typeface="Aileron" panose="020B0604020202020204" charset="0"/>
                <a:ea typeface="Aileron"/>
                <a:cs typeface="Aileron"/>
                <a:sym typeface="Aileron"/>
              </a:rPr>
              <a:t>, State Ethics Comm’n Adv. Op. 2023-02 .</a:t>
            </a:r>
          </a:p>
          <a:p>
            <a:pPr algn="just">
              <a:lnSpc>
                <a:spcPts val="2799"/>
              </a:lnSpc>
            </a:pPr>
            <a:endParaRPr lang="en-US" sz="1999">
              <a:solidFill>
                <a:srgbClr val="000000"/>
              </a:solidFill>
              <a:latin typeface="Aileron"/>
              <a:ea typeface="Aileron"/>
              <a:cs typeface="Aileron"/>
              <a:sym typeface="Aileron"/>
            </a:endParaRPr>
          </a:p>
          <a:p>
            <a:pPr algn="just">
              <a:lnSpc>
                <a:spcPts val="2799"/>
              </a:lnSpc>
            </a:pPr>
            <a:endParaRPr lang="en-US" sz="1999">
              <a:solidFill>
                <a:srgbClr val="000000"/>
              </a:solidFill>
              <a:latin typeface="Aileron"/>
              <a:ea typeface="Aileron"/>
              <a:cs typeface="Aileron"/>
              <a:sym typeface="Aileron"/>
            </a:endParaRPr>
          </a:p>
          <a:p>
            <a:pPr algn="just">
              <a:lnSpc>
                <a:spcPts val="2799"/>
              </a:lnSpc>
            </a:pPr>
            <a:endParaRPr lang="en-US" sz="1999">
              <a:solidFill>
                <a:srgbClr val="000000"/>
              </a:solidFill>
              <a:latin typeface="Aileron"/>
              <a:ea typeface="Aileron"/>
              <a:cs typeface="Aileron"/>
              <a:sym typeface="Aileron"/>
            </a:endParaRPr>
          </a:p>
          <a:p>
            <a:pPr algn="just">
              <a:lnSpc>
                <a:spcPts val="2799"/>
              </a:lnSpc>
            </a:pPr>
            <a:endParaRPr lang="en-US" sz="1999">
              <a:solidFill>
                <a:srgbClr val="000000"/>
              </a:solidFill>
              <a:latin typeface="Aileron"/>
              <a:ea typeface="Aileron"/>
              <a:cs typeface="Aileron"/>
              <a:sym typeface="Aileron"/>
            </a:endParaRPr>
          </a:p>
        </p:txBody>
      </p:sp>
      <p:sp>
        <p:nvSpPr>
          <p:cNvPr id="12" name="TextBox 12"/>
          <p:cNvSpPr txBox="1"/>
          <p:nvPr/>
        </p:nvSpPr>
        <p:spPr>
          <a:xfrm>
            <a:off x="10532893" y="646430"/>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grpSp>
        <p:nvGrpSpPr>
          <p:cNvPr id="15" name="Group 4">
            <a:extLst>
              <a:ext uri="{FF2B5EF4-FFF2-40B4-BE49-F238E27FC236}">
                <a16:creationId xmlns:a16="http://schemas.microsoft.com/office/drawing/2014/main" id="{A4F68B1E-934B-496C-9CF2-5534EA75B5E1}"/>
              </a:ext>
            </a:extLst>
          </p:cNvPr>
          <p:cNvGrpSpPr/>
          <p:nvPr/>
        </p:nvGrpSpPr>
        <p:grpSpPr>
          <a:xfrm>
            <a:off x="-53102" y="-251873"/>
            <a:ext cx="1081802" cy="10920495"/>
            <a:chOff x="0" y="0"/>
            <a:chExt cx="151373" cy="2876180"/>
          </a:xfrm>
        </p:grpSpPr>
        <p:sp>
          <p:nvSpPr>
            <p:cNvPr id="16" name="Freeform 5">
              <a:extLst>
                <a:ext uri="{FF2B5EF4-FFF2-40B4-BE49-F238E27FC236}">
                  <a16:creationId xmlns:a16="http://schemas.microsoft.com/office/drawing/2014/main" id="{729342EF-B903-993A-C40A-84D4244F4A16}"/>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17" name="TextBox 6">
              <a:extLst>
                <a:ext uri="{FF2B5EF4-FFF2-40B4-BE49-F238E27FC236}">
                  <a16:creationId xmlns:a16="http://schemas.microsoft.com/office/drawing/2014/main" id="{8F0A928F-26FE-B166-F7CC-6EEB253CD1C6}"/>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18" name="TextBox 38">
            <a:extLst>
              <a:ext uri="{FF2B5EF4-FFF2-40B4-BE49-F238E27FC236}">
                <a16:creationId xmlns:a16="http://schemas.microsoft.com/office/drawing/2014/main" id="{147815FE-D81E-984A-9279-F11160F8E0D7}"/>
              </a:ext>
            </a:extLst>
          </p:cNvPr>
          <p:cNvSpPr txBox="1"/>
          <p:nvPr/>
        </p:nvSpPr>
        <p:spPr>
          <a:xfrm>
            <a:off x="1371600" y="1133475"/>
            <a:ext cx="8734324" cy="730250"/>
          </a:xfrm>
          <a:prstGeom prst="rect">
            <a:avLst/>
          </a:prstGeom>
        </p:spPr>
        <p:txBody>
          <a:bodyPr wrap="square" lIns="0" tIns="0" rIns="0" bIns="0" rtlCol="0" anchor="t">
            <a:spAutoFit/>
          </a:bodyPr>
          <a:lstStyle/>
          <a:p>
            <a:pPr>
              <a:lnSpc>
                <a:spcPts val="5499"/>
              </a:lnSpc>
            </a:pPr>
            <a:r>
              <a:rPr lang="en-US" sz="5499">
                <a:solidFill>
                  <a:srgbClr val="000000"/>
                </a:solidFill>
                <a:latin typeface="Archivo Black"/>
                <a:ea typeface="Archivo Black"/>
                <a:cs typeface="Archivo Black"/>
                <a:sym typeface="Archivo Black"/>
              </a:rPr>
              <a:t>Official acts</a:t>
            </a:r>
          </a:p>
        </p:txBody>
      </p:sp>
      <p:sp>
        <p:nvSpPr>
          <p:cNvPr id="19" name="AutoShape 10">
            <a:extLst>
              <a:ext uri="{FF2B5EF4-FFF2-40B4-BE49-F238E27FC236}">
                <a16:creationId xmlns:a16="http://schemas.microsoft.com/office/drawing/2014/main" id="{DA093981-BCD3-2A22-D596-17CE88F0B580}"/>
              </a:ext>
            </a:extLst>
          </p:cNvPr>
          <p:cNvSpPr/>
          <p:nvPr/>
        </p:nvSpPr>
        <p:spPr>
          <a:xfrm>
            <a:off x="1452598" y="1863725"/>
            <a:ext cx="4800600" cy="0"/>
          </a:xfrm>
          <a:prstGeom prst="line">
            <a:avLst/>
          </a:prstGeom>
          <a:ln w="19050" cap="flat">
            <a:solidFill>
              <a:srgbClr val="000000"/>
            </a:solidFill>
            <a:prstDash val="solid"/>
            <a:headEnd type="none" w="sm" len="sm"/>
            <a:tailEnd type="none" w="sm" len="sm"/>
          </a:ln>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sp>
        <p:nvSpPr>
          <p:cNvPr id="12" name="TextBox 12"/>
          <p:cNvSpPr txBox="1"/>
          <p:nvPr/>
        </p:nvSpPr>
        <p:spPr>
          <a:xfrm>
            <a:off x="3657600" y="3310779"/>
            <a:ext cx="10972800" cy="2585323"/>
          </a:xfrm>
          <a:prstGeom prst="rect">
            <a:avLst/>
          </a:prstGeom>
        </p:spPr>
        <p:txBody>
          <a:bodyPr wrap="square" lIns="0" tIns="0" rIns="0" bIns="0" rtlCol="0" anchor="t">
            <a:spAutoFit/>
          </a:bodyPr>
          <a:lstStyle/>
          <a:p>
            <a:pPr algn="just"/>
            <a:r>
              <a:rPr lang="en-US" sz="2800" i="1">
                <a:solidFill>
                  <a:srgbClr val="000000"/>
                </a:solidFill>
                <a:latin typeface="Aileron" panose="020B0604020202020204" charset="0"/>
                <a:ea typeface="Aileron"/>
                <a:cs typeface="Aileron"/>
                <a:sym typeface="Aileron"/>
              </a:rPr>
              <a:t>“</a:t>
            </a:r>
            <a:r>
              <a:rPr lang="en-US" sz="2800" i="1">
                <a:solidFill>
                  <a:srgbClr val="000000"/>
                </a:solidFill>
                <a:latin typeface="Aileron" panose="020B0604020202020204" charset="0"/>
                <a:ea typeface="Aileron Italics"/>
                <a:cs typeface="Aileron Italics"/>
                <a:sym typeface="Aileron Italics"/>
              </a:rPr>
              <a:t>Members of the legislature shall, in all cases except treason, felony and breach of the peace, be privileged from arrest during their attendance at the sessions of their respective houses, and on going to and returning from the same. And they shall not be questioned in any other place for any speech or debate or for any vote cast in either house.</a:t>
            </a:r>
            <a:r>
              <a:rPr lang="en-US" sz="2800" i="1">
                <a:solidFill>
                  <a:srgbClr val="000000"/>
                </a:solidFill>
                <a:latin typeface="Aileron" panose="020B0604020202020204" charset="0"/>
                <a:ea typeface="Aileron"/>
                <a:cs typeface="Aileron"/>
                <a:sym typeface="Aileron"/>
              </a:rPr>
              <a:t>“</a:t>
            </a:r>
          </a:p>
        </p:txBody>
      </p:sp>
      <p:sp>
        <p:nvSpPr>
          <p:cNvPr id="13" name="TextBox 13"/>
          <p:cNvSpPr txBox="1"/>
          <p:nvPr/>
        </p:nvSpPr>
        <p:spPr>
          <a:xfrm>
            <a:off x="10532893" y="646430"/>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grpSp>
        <p:nvGrpSpPr>
          <p:cNvPr id="16" name="Group 4">
            <a:extLst>
              <a:ext uri="{FF2B5EF4-FFF2-40B4-BE49-F238E27FC236}">
                <a16:creationId xmlns:a16="http://schemas.microsoft.com/office/drawing/2014/main" id="{99351451-ED76-B57B-CE80-19C0B0B8E232}"/>
              </a:ext>
            </a:extLst>
          </p:cNvPr>
          <p:cNvGrpSpPr/>
          <p:nvPr/>
        </p:nvGrpSpPr>
        <p:grpSpPr>
          <a:xfrm>
            <a:off x="-53102" y="-251873"/>
            <a:ext cx="1081802" cy="10920495"/>
            <a:chOff x="0" y="0"/>
            <a:chExt cx="151373" cy="2876180"/>
          </a:xfrm>
        </p:grpSpPr>
        <p:sp>
          <p:nvSpPr>
            <p:cNvPr id="17" name="Freeform 5">
              <a:extLst>
                <a:ext uri="{FF2B5EF4-FFF2-40B4-BE49-F238E27FC236}">
                  <a16:creationId xmlns:a16="http://schemas.microsoft.com/office/drawing/2014/main" id="{3C923274-17C6-D217-8FD9-369C730462C0}"/>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18" name="TextBox 6">
              <a:extLst>
                <a:ext uri="{FF2B5EF4-FFF2-40B4-BE49-F238E27FC236}">
                  <a16:creationId xmlns:a16="http://schemas.microsoft.com/office/drawing/2014/main" id="{ECE1A249-19A7-C8E8-2948-3A69CA4E3309}"/>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19" name="TextBox 38">
            <a:extLst>
              <a:ext uri="{FF2B5EF4-FFF2-40B4-BE49-F238E27FC236}">
                <a16:creationId xmlns:a16="http://schemas.microsoft.com/office/drawing/2014/main" id="{0967A20B-A0C0-62A2-044B-44AB2A6F14D0}"/>
              </a:ext>
            </a:extLst>
          </p:cNvPr>
          <p:cNvSpPr txBox="1"/>
          <p:nvPr/>
        </p:nvSpPr>
        <p:spPr>
          <a:xfrm>
            <a:off x="1371600" y="1133475"/>
            <a:ext cx="13716000" cy="1430328"/>
          </a:xfrm>
          <a:prstGeom prst="rect">
            <a:avLst/>
          </a:prstGeom>
        </p:spPr>
        <p:txBody>
          <a:bodyPr wrap="square" lIns="0" tIns="0" rIns="0" bIns="0" rtlCol="0" anchor="t">
            <a:spAutoFit/>
          </a:bodyPr>
          <a:lstStyle/>
          <a:p>
            <a:pPr>
              <a:lnSpc>
                <a:spcPts val="5499"/>
              </a:lnSpc>
            </a:pPr>
            <a:r>
              <a:rPr lang="en-US" sz="5499">
                <a:solidFill>
                  <a:srgbClr val="000000"/>
                </a:solidFill>
                <a:latin typeface="Archivo Black"/>
                <a:ea typeface="Archivo Black"/>
                <a:cs typeface="Archivo Black"/>
                <a:sym typeface="Archivo Black"/>
              </a:rPr>
              <a:t>Official acts: The Speech or Debate Clause</a:t>
            </a:r>
          </a:p>
        </p:txBody>
      </p:sp>
      <p:sp>
        <p:nvSpPr>
          <p:cNvPr id="20" name="AutoShape 10">
            <a:extLst>
              <a:ext uri="{FF2B5EF4-FFF2-40B4-BE49-F238E27FC236}">
                <a16:creationId xmlns:a16="http://schemas.microsoft.com/office/drawing/2014/main" id="{83AD0F87-AC46-FD6D-C504-967053D1AE9B}"/>
              </a:ext>
            </a:extLst>
          </p:cNvPr>
          <p:cNvSpPr/>
          <p:nvPr/>
        </p:nvSpPr>
        <p:spPr>
          <a:xfrm>
            <a:off x="1371600" y="2563803"/>
            <a:ext cx="4800600" cy="0"/>
          </a:xfrm>
          <a:prstGeom prst="line">
            <a:avLst/>
          </a:prstGeom>
          <a:ln w="19050" cap="flat">
            <a:solidFill>
              <a:srgbClr val="000000"/>
            </a:solidFill>
            <a:prstDash val="solid"/>
            <a:headEnd type="none" w="sm" len="sm"/>
            <a:tailEnd type="none" w="sm" len="sm"/>
          </a:ln>
        </p:spPr>
        <p:txBody>
          <a:bodyPr/>
          <a:lstStyle/>
          <a:p>
            <a:endParaRPr lang="en-US"/>
          </a:p>
        </p:txBody>
      </p:sp>
      <p:sp>
        <p:nvSpPr>
          <p:cNvPr id="2" name="TextBox 12">
            <a:extLst>
              <a:ext uri="{FF2B5EF4-FFF2-40B4-BE49-F238E27FC236}">
                <a16:creationId xmlns:a16="http://schemas.microsoft.com/office/drawing/2014/main" id="{8DC12673-E990-3327-E43D-6ED4074F09AF}"/>
              </a:ext>
            </a:extLst>
          </p:cNvPr>
          <p:cNvSpPr txBox="1"/>
          <p:nvPr/>
        </p:nvSpPr>
        <p:spPr>
          <a:xfrm>
            <a:off x="1371600" y="6515100"/>
            <a:ext cx="15771876" cy="3241913"/>
          </a:xfrm>
          <a:prstGeom prst="rect">
            <a:avLst/>
          </a:prstGeom>
        </p:spPr>
        <p:txBody>
          <a:bodyPr wrap="square" lIns="0" tIns="0" rIns="0" bIns="0" rtlCol="0" anchor="t">
            <a:spAutoFit/>
          </a:bodyPr>
          <a:lstStyle/>
          <a:p>
            <a:pPr algn="l">
              <a:spcBef>
                <a:spcPct val="0"/>
              </a:spcBef>
            </a:pPr>
            <a:r>
              <a:rPr lang="en-US" sz="2800" i="1">
                <a:solidFill>
                  <a:srgbClr val="000000"/>
                </a:solidFill>
                <a:latin typeface="Aileron" panose="020B0604020202020204" charset="0"/>
                <a:ea typeface="Aileron"/>
                <a:cs typeface="Aileron"/>
                <a:sym typeface="Aileron"/>
              </a:rPr>
              <a:t>See</a:t>
            </a:r>
            <a:r>
              <a:rPr lang="en-US" sz="2800">
                <a:solidFill>
                  <a:srgbClr val="000000"/>
                </a:solidFill>
                <a:latin typeface="Aileron" panose="020B0604020202020204" charset="0"/>
                <a:ea typeface="Aileron"/>
                <a:cs typeface="Aileron"/>
                <a:sym typeface="Aileron"/>
              </a:rPr>
              <a:t> N.M. Const. art. IV, § 13.</a:t>
            </a:r>
          </a:p>
          <a:p>
            <a:pPr algn="l">
              <a:spcBef>
                <a:spcPct val="0"/>
              </a:spcBef>
            </a:pPr>
            <a:endParaRPr lang="en-US" sz="2800">
              <a:solidFill>
                <a:srgbClr val="000000"/>
              </a:solidFill>
              <a:latin typeface="Aileron" panose="020B0604020202020204" charset="0"/>
              <a:ea typeface="Aileron"/>
              <a:cs typeface="Aileron"/>
              <a:sym typeface="Aileron"/>
            </a:endParaRPr>
          </a:p>
          <a:p>
            <a:pPr marL="474978" lvl="1" indent="-237489">
              <a:buFont typeface="Arial"/>
              <a:buChar char="•"/>
            </a:pPr>
            <a:r>
              <a:rPr lang="en-US" sz="2400">
                <a:solidFill>
                  <a:srgbClr val="000000"/>
                </a:solidFill>
                <a:latin typeface="Aileron" panose="020B0604020202020204" charset="0"/>
                <a:ea typeface="Aileron"/>
                <a:cs typeface="Aileron"/>
                <a:sym typeface="Aileron"/>
              </a:rPr>
              <a:t>Under the Speech or Debate Clause, no other agency other than a Member’s respective Chamber may pursue or decide a claim that is based on a Member’s vote.  </a:t>
            </a:r>
            <a:r>
              <a:rPr lang="en-US" sz="2400" i="1">
                <a:solidFill>
                  <a:srgbClr val="000000"/>
                </a:solidFill>
                <a:latin typeface="Aileron" panose="020B0604020202020204" charset="0"/>
                <a:ea typeface="Aileron"/>
                <a:cs typeface="Aileron"/>
                <a:sym typeface="Aileron"/>
              </a:rPr>
              <a:t>See</a:t>
            </a:r>
            <a:r>
              <a:rPr lang="en-US" sz="2400">
                <a:solidFill>
                  <a:srgbClr val="000000"/>
                </a:solidFill>
                <a:latin typeface="Aileron" panose="020B0604020202020204" charset="0"/>
                <a:ea typeface="Aileron"/>
                <a:cs typeface="Aileron"/>
                <a:sym typeface="Aileron"/>
              </a:rPr>
              <a:t> State Ethics Comm’n Adv. Op. 2021-07 (Apr. 2, 2021).</a:t>
            </a:r>
          </a:p>
          <a:p>
            <a:pPr marL="237489" lvl="1"/>
            <a:endParaRPr lang="en-US" sz="2400">
              <a:solidFill>
                <a:srgbClr val="000000"/>
              </a:solidFill>
              <a:latin typeface="Aileron" panose="020B0604020202020204" charset="0"/>
              <a:ea typeface="Aileron"/>
              <a:cs typeface="Aileron"/>
              <a:sym typeface="Aileron"/>
            </a:endParaRPr>
          </a:p>
          <a:p>
            <a:pPr marL="474978" lvl="1" indent="-237489">
              <a:buFont typeface="Arial"/>
              <a:buChar char="•"/>
            </a:pPr>
            <a:r>
              <a:rPr lang="en-US" sz="2400">
                <a:solidFill>
                  <a:srgbClr val="000000"/>
                </a:solidFill>
                <a:latin typeface="Aileron" panose="020B0604020202020204" charset="0"/>
                <a:ea typeface="Aileron"/>
                <a:cs typeface="Aileron"/>
                <a:sym typeface="Aileron"/>
              </a:rPr>
              <a:t>The Speech or Debate Clause informs why the Governmental Conduct Act does not require recusal from votes.  That sort of rule could only be enforced by a Member’s respective Chamber</a:t>
            </a:r>
            <a:r>
              <a:rPr lang="en-US" sz="3200">
                <a:solidFill>
                  <a:srgbClr val="000000"/>
                </a:solidFill>
                <a:latin typeface="Aileron" panose="020B0604020202020204" charset="0"/>
                <a:ea typeface="Aileron"/>
                <a:cs typeface="Aileron"/>
                <a:sym typeface="Aileron"/>
              </a:rPr>
              <a:t>.</a:t>
            </a:r>
          </a:p>
          <a:p>
            <a:pPr algn="l">
              <a:lnSpc>
                <a:spcPts val="3499"/>
              </a:lnSpc>
              <a:spcBef>
                <a:spcPct val="0"/>
              </a:spcBef>
            </a:pPr>
            <a:endParaRPr lang="en-US" sz="2499">
              <a:solidFill>
                <a:srgbClr val="000000"/>
              </a:solidFill>
              <a:latin typeface="Aileron"/>
              <a:ea typeface="Aileron"/>
              <a:cs typeface="Aileron"/>
              <a:sym typeface="Aileron"/>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6D151-8AB4-6052-5A81-4041C65669E4}"/>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CEE58578-34B5-4F97-B99E-A6F6998A0678}"/>
              </a:ext>
            </a:extLst>
          </p:cNvPr>
          <p:cNvGrpSpPr/>
          <p:nvPr/>
        </p:nvGrpSpPr>
        <p:grpSpPr>
          <a:xfrm>
            <a:off x="4964118" y="-107212"/>
            <a:ext cx="574746" cy="10920495"/>
            <a:chOff x="0" y="0"/>
            <a:chExt cx="151373" cy="2876180"/>
          </a:xfrm>
        </p:grpSpPr>
        <p:sp>
          <p:nvSpPr>
            <p:cNvPr id="5" name="Freeform 5">
              <a:extLst>
                <a:ext uri="{FF2B5EF4-FFF2-40B4-BE49-F238E27FC236}">
                  <a16:creationId xmlns:a16="http://schemas.microsoft.com/office/drawing/2014/main" id="{AC1D529D-69AF-474F-1A7F-7429E34C83D4}"/>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6" name="TextBox 6">
              <a:extLst>
                <a:ext uri="{FF2B5EF4-FFF2-40B4-BE49-F238E27FC236}">
                  <a16:creationId xmlns:a16="http://schemas.microsoft.com/office/drawing/2014/main" id="{F2A5365E-7554-8C57-1063-17F3C4D097B1}"/>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7" name="TextBox 7">
            <a:extLst>
              <a:ext uri="{FF2B5EF4-FFF2-40B4-BE49-F238E27FC236}">
                <a16:creationId xmlns:a16="http://schemas.microsoft.com/office/drawing/2014/main" id="{DD13D9A7-04A2-D627-2599-896DA868A945}"/>
              </a:ext>
            </a:extLst>
          </p:cNvPr>
          <p:cNvSpPr txBox="1"/>
          <p:nvPr/>
        </p:nvSpPr>
        <p:spPr>
          <a:xfrm>
            <a:off x="10532893" y="654149"/>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8" name="TextBox 8">
            <a:extLst>
              <a:ext uri="{FF2B5EF4-FFF2-40B4-BE49-F238E27FC236}">
                <a16:creationId xmlns:a16="http://schemas.microsoft.com/office/drawing/2014/main" id="{4A3F5D39-E5A3-24D3-A4C5-AE6F822220A9}"/>
              </a:ext>
            </a:extLst>
          </p:cNvPr>
          <p:cNvSpPr txBox="1"/>
          <p:nvPr/>
        </p:nvSpPr>
        <p:spPr>
          <a:xfrm>
            <a:off x="6115185" y="2665885"/>
            <a:ext cx="11144115" cy="6463308"/>
          </a:xfrm>
          <a:prstGeom prst="rect">
            <a:avLst/>
          </a:prstGeom>
        </p:spPr>
        <p:txBody>
          <a:bodyPr wrap="square" lIns="0" tIns="0" rIns="0" bIns="0" rtlCol="0" anchor="t">
            <a:spAutoFit/>
          </a:bodyPr>
          <a:lstStyle/>
          <a:p>
            <a:r>
              <a:rPr lang="en-US" sz="2800" b="1" u="sng">
                <a:latin typeface="Aileron" panose="020B0604020202020204" charset="0"/>
              </a:rPr>
              <a:t>Purpose</a:t>
            </a:r>
          </a:p>
          <a:p>
            <a:pPr marL="285750" indent="-285750">
              <a:buFont typeface="Arial" panose="020B0604020202020204" pitchFamily="34" charset="0"/>
              <a:buChar char="•"/>
            </a:pPr>
            <a:r>
              <a:rPr lang="en-US" sz="2800">
                <a:latin typeface="Aileron" panose="020B0604020202020204" charset="0"/>
              </a:rPr>
              <a:t>Interpret ethics laws and apply them to specific factual situations.</a:t>
            </a:r>
          </a:p>
          <a:p>
            <a:pPr marL="285750" indent="-285750">
              <a:buFont typeface="Arial" panose="020B0604020202020204" pitchFamily="34" charset="0"/>
              <a:buChar char="•"/>
            </a:pPr>
            <a:r>
              <a:rPr lang="en-US" sz="2800">
                <a:latin typeface="Aileron" panose="020B0604020202020204" charset="0"/>
              </a:rPr>
              <a:t>Provide guidance in response to good faith, written requests.</a:t>
            </a:r>
          </a:p>
          <a:p>
            <a:endParaRPr lang="en-US" sz="2800">
              <a:latin typeface="Aileron" panose="020B0604020202020204" charset="0"/>
            </a:endParaRPr>
          </a:p>
          <a:p>
            <a:r>
              <a:rPr lang="en-US" sz="2800" b="1" u="sng">
                <a:latin typeface="Aileron" panose="020B0604020202020204" charset="0"/>
              </a:rPr>
              <a:t>Types of Advisory Opinions</a:t>
            </a:r>
          </a:p>
          <a:p>
            <a:r>
              <a:rPr lang="en-US" sz="2800">
                <a:latin typeface="Aileron" panose="020B0604020202020204" charset="0"/>
              </a:rPr>
              <a:t>1. Formal Advisory Opinions</a:t>
            </a:r>
          </a:p>
          <a:p>
            <a:pPr marL="914400" lvl="1" indent="-457200">
              <a:buFont typeface="Arial" panose="020B0604020202020204" pitchFamily="34" charset="0"/>
              <a:buChar char="•"/>
            </a:pPr>
            <a:r>
              <a:rPr lang="en-US" sz="2800">
                <a:latin typeface="Aileron" panose="020B0604020202020204" charset="0"/>
              </a:rPr>
              <a:t>Issued by the Commission after a vote.</a:t>
            </a:r>
          </a:p>
          <a:p>
            <a:pPr marL="914400" lvl="1" indent="-457200">
              <a:buFont typeface="Arial" panose="020B0604020202020204" pitchFamily="34" charset="0"/>
              <a:buChar char="•"/>
            </a:pPr>
            <a:r>
              <a:rPr lang="en-US" sz="2800">
                <a:latin typeface="Aileron" panose="020B0604020202020204" charset="0"/>
              </a:rPr>
              <a:t>Binding in administrative hearings if relied upon in good faith.</a:t>
            </a:r>
          </a:p>
          <a:p>
            <a:pPr marL="914400" lvl="1" indent="-457200">
              <a:buFont typeface="Arial" panose="020B0604020202020204" pitchFamily="34" charset="0"/>
              <a:buChar char="•"/>
            </a:pPr>
            <a:r>
              <a:rPr lang="en-US" sz="2800">
                <a:latin typeface="Aileron" panose="020B0604020202020204" charset="0"/>
              </a:rPr>
              <a:t>Process: ~60 days; published on NMOneSource.com (requester’s details redacted).</a:t>
            </a:r>
          </a:p>
          <a:p>
            <a:endParaRPr lang="en-US" sz="2800">
              <a:latin typeface="Aileron" panose="020B0604020202020204" charset="0"/>
            </a:endParaRPr>
          </a:p>
          <a:p>
            <a:r>
              <a:rPr lang="en-US" sz="2800">
                <a:latin typeface="Aileron" panose="020B0604020202020204" charset="0"/>
              </a:rPr>
              <a:t>2. Informal Advisory Opinions</a:t>
            </a:r>
          </a:p>
          <a:p>
            <a:pPr marL="914400" lvl="1" indent="-457200">
              <a:buFont typeface="Arial" panose="020B0604020202020204" pitchFamily="34" charset="0"/>
              <a:buChar char="•"/>
            </a:pPr>
            <a:r>
              <a:rPr lang="en-US" sz="2800">
                <a:latin typeface="Aileron"/>
              </a:rPr>
              <a:t>Issued by Commission staff attorneys (~10 business days).</a:t>
            </a:r>
          </a:p>
          <a:p>
            <a:pPr marL="914400" lvl="1" indent="-457200">
              <a:buFont typeface="Arial" panose="020B0604020202020204" pitchFamily="34" charset="0"/>
              <a:buChar char="•"/>
            </a:pPr>
            <a:r>
              <a:rPr lang="en-US" sz="2800">
                <a:latin typeface="Aileron" panose="020B0604020202020204" charset="0"/>
              </a:rPr>
              <a:t>Non-binding, but evidence of good faith compliance.</a:t>
            </a:r>
          </a:p>
          <a:p>
            <a:pPr marL="914400" lvl="1" indent="-457200">
              <a:buFont typeface="Arial" panose="020B0604020202020204" pitchFamily="34" charset="0"/>
              <a:buChar char="•"/>
            </a:pPr>
            <a:r>
              <a:rPr lang="en-US" sz="2800">
                <a:latin typeface="Aileron" panose="020B0604020202020204" charset="0"/>
              </a:rPr>
              <a:t>Confidential and tailored to the requester’s specific facts.</a:t>
            </a:r>
          </a:p>
        </p:txBody>
      </p:sp>
      <p:sp>
        <p:nvSpPr>
          <p:cNvPr id="9" name="TextBox 9">
            <a:extLst>
              <a:ext uri="{FF2B5EF4-FFF2-40B4-BE49-F238E27FC236}">
                <a16:creationId xmlns:a16="http://schemas.microsoft.com/office/drawing/2014/main" id="{353D50E7-12E8-39F1-737F-73232A8D9B69}"/>
              </a:ext>
            </a:extLst>
          </p:cNvPr>
          <p:cNvSpPr txBox="1"/>
          <p:nvPr/>
        </p:nvSpPr>
        <p:spPr>
          <a:xfrm>
            <a:off x="5943600" y="1634971"/>
            <a:ext cx="11315700" cy="730250"/>
          </a:xfrm>
          <a:prstGeom prst="rect">
            <a:avLst/>
          </a:prstGeom>
        </p:spPr>
        <p:txBody>
          <a:bodyPr wrap="square" lIns="0" tIns="0" rIns="0" bIns="0" rtlCol="0" anchor="t">
            <a:spAutoFit/>
          </a:bodyPr>
          <a:lstStyle/>
          <a:p>
            <a:pPr algn="r">
              <a:lnSpc>
                <a:spcPts val="5499"/>
              </a:lnSpc>
            </a:pPr>
            <a:r>
              <a:rPr lang="en-US" sz="5499">
                <a:solidFill>
                  <a:srgbClr val="000000"/>
                </a:solidFill>
                <a:latin typeface="Archivo Black"/>
                <a:ea typeface="Archivo Black"/>
                <a:cs typeface="Archivo Black"/>
                <a:sym typeface="Archivo Black"/>
              </a:rPr>
              <a:t>SEC Advisory Opinions</a:t>
            </a:r>
          </a:p>
        </p:txBody>
      </p:sp>
      <p:sp>
        <p:nvSpPr>
          <p:cNvPr id="10" name="AutoShape 10">
            <a:extLst>
              <a:ext uri="{FF2B5EF4-FFF2-40B4-BE49-F238E27FC236}">
                <a16:creationId xmlns:a16="http://schemas.microsoft.com/office/drawing/2014/main" id="{871EE41B-9C14-80BE-F3FA-1C2469A496B7}"/>
              </a:ext>
            </a:extLst>
          </p:cNvPr>
          <p:cNvSpPr/>
          <p:nvPr/>
        </p:nvSpPr>
        <p:spPr>
          <a:xfrm>
            <a:off x="14139898" y="2355696"/>
            <a:ext cx="3119402" cy="0"/>
          </a:xfrm>
          <a:prstGeom prst="line">
            <a:avLst/>
          </a:prstGeom>
          <a:ln w="19050" cap="flat">
            <a:solidFill>
              <a:srgbClr val="000000"/>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371D072F-B196-C81E-DB43-5EF89DECA9F1}"/>
              </a:ext>
            </a:extLst>
          </p:cNvPr>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grpSp>
        <p:nvGrpSpPr>
          <p:cNvPr id="14" name="Group 2">
            <a:extLst>
              <a:ext uri="{FF2B5EF4-FFF2-40B4-BE49-F238E27FC236}">
                <a16:creationId xmlns:a16="http://schemas.microsoft.com/office/drawing/2014/main" id="{396AF6D7-3CF2-077B-2B05-093B74FD218D}"/>
              </a:ext>
            </a:extLst>
          </p:cNvPr>
          <p:cNvGrpSpPr/>
          <p:nvPr/>
        </p:nvGrpSpPr>
        <p:grpSpPr>
          <a:xfrm>
            <a:off x="0" y="0"/>
            <a:ext cx="4964118" cy="10287000"/>
            <a:chOff x="0" y="0"/>
            <a:chExt cx="6618823" cy="13716000"/>
          </a:xfrm>
        </p:grpSpPr>
        <p:pic>
          <p:nvPicPr>
            <p:cNvPr id="15" name="Picture 3">
              <a:extLst>
                <a:ext uri="{FF2B5EF4-FFF2-40B4-BE49-F238E27FC236}">
                  <a16:creationId xmlns:a16="http://schemas.microsoft.com/office/drawing/2014/main" id="{B0B155A4-AF93-017B-2D41-4472FEDB1D4F}"/>
                </a:ext>
              </a:extLst>
            </p:cNvPr>
            <p:cNvPicPr>
              <a:picLocks noChangeAspect="1"/>
            </p:cNvPicPr>
            <p:nvPr/>
          </p:nvPicPr>
          <p:blipFill>
            <a:blip r:embed="rId2"/>
            <a:srcRect l="2970" r="64879"/>
            <a:stretch>
              <a:fillRect/>
            </a:stretch>
          </p:blipFill>
          <p:spPr>
            <a:xfrm>
              <a:off x="0" y="0"/>
              <a:ext cx="6618823" cy="13716000"/>
            </a:xfrm>
            <a:prstGeom prst="rect">
              <a:avLst/>
            </a:prstGeom>
          </p:spPr>
        </p:pic>
      </p:grpSp>
    </p:spTree>
    <p:extLst>
      <p:ext uri="{BB962C8B-B14F-4D97-AF65-F5344CB8AC3E}">
        <p14:creationId xmlns:p14="http://schemas.microsoft.com/office/powerpoint/2010/main" val="2311876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0-#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 fill="hold"/>
                                        <p:tgtEl>
                                          <p:spTgt spid="4"/>
                                        </p:tgtEl>
                                        <p:attrNameLst>
                                          <p:attrName>ppt_x</p:attrName>
                                        </p:attrNameLst>
                                      </p:cBhvr>
                                      <p:tavLst>
                                        <p:tav tm="0">
                                          <p:val>
                                            <p:strVal val="0-#ppt_w/2"/>
                                          </p:val>
                                        </p:tav>
                                        <p:tav tm="100000">
                                          <p:val>
                                            <p:strVal val="#ppt_x"/>
                                          </p:val>
                                        </p:tav>
                                      </p:tavLst>
                                    </p:anim>
                                    <p:anim calcmode="lin" valueType="num">
                                      <p:cBhvr additive="base">
                                        <p:cTn id="20" dur="2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E46EB-A49F-70B0-98E6-A3C3ABE823AC}"/>
            </a:ext>
          </a:extLst>
        </p:cNvPr>
        <p:cNvGrpSpPr/>
        <p:nvPr/>
      </p:nvGrpSpPr>
      <p:grpSpPr>
        <a:xfrm>
          <a:off x="0" y="0"/>
          <a:ext cx="0" cy="0"/>
          <a:chOff x="0" y="0"/>
          <a:chExt cx="0" cy="0"/>
        </a:xfrm>
      </p:grpSpPr>
      <p:grpSp>
        <p:nvGrpSpPr>
          <p:cNvPr id="13" name="Group 4">
            <a:extLst>
              <a:ext uri="{FF2B5EF4-FFF2-40B4-BE49-F238E27FC236}">
                <a16:creationId xmlns:a16="http://schemas.microsoft.com/office/drawing/2014/main" id="{FD6E076B-9158-C1E9-8F22-3ADB61BB2AB3}"/>
              </a:ext>
            </a:extLst>
          </p:cNvPr>
          <p:cNvGrpSpPr/>
          <p:nvPr/>
        </p:nvGrpSpPr>
        <p:grpSpPr>
          <a:xfrm>
            <a:off x="-53102" y="-251873"/>
            <a:ext cx="1081802" cy="10920495"/>
            <a:chOff x="0" y="0"/>
            <a:chExt cx="151373" cy="2876180"/>
          </a:xfrm>
        </p:grpSpPr>
        <p:sp>
          <p:nvSpPr>
            <p:cNvPr id="14" name="Freeform 5">
              <a:extLst>
                <a:ext uri="{FF2B5EF4-FFF2-40B4-BE49-F238E27FC236}">
                  <a16:creationId xmlns:a16="http://schemas.microsoft.com/office/drawing/2014/main" id="{6523431D-392F-D9FE-1F2C-B2934CA8BA89}"/>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15" name="TextBox 6">
              <a:extLst>
                <a:ext uri="{FF2B5EF4-FFF2-40B4-BE49-F238E27FC236}">
                  <a16:creationId xmlns:a16="http://schemas.microsoft.com/office/drawing/2014/main" id="{F8C7BDE2-620C-99C1-A92D-D0A178DBEBD7}"/>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7" name="TextBox 7">
            <a:extLst>
              <a:ext uri="{FF2B5EF4-FFF2-40B4-BE49-F238E27FC236}">
                <a16:creationId xmlns:a16="http://schemas.microsoft.com/office/drawing/2014/main" id="{39F4FB1F-94AE-AC88-F45B-A98D35959AB7}"/>
              </a:ext>
            </a:extLst>
          </p:cNvPr>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sp>
        <p:nvSpPr>
          <p:cNvPr id="12" name="TextBox 12">
            <a:extLst>
              <a:ext uri="{FF2B5EF4-FFF2-40B4-BE49-F238E27FC236}">
                <a16:creationId xmlns:a16="http://schemas.microsoft.com/office/drawing/2014/main" id="{A7B1DB7B-F261-2348-40ED-1EEAE8235060}"/>
              </a:ext>
            </a:extLst>
          </p:cNvPr>
          <p:cNvSpPr txBox="1"/>
          <p:nvPr/>
        </p:nvSpPr>
        <p:spPr>
          <a:xfrm>
            <a:off x="10532893" y="646430"/>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grpSp>
        <p:nvGrpSpPr>
          <p:cNvPr id="23" name="Group 22">
            <a:extLst>
              <a:ext uri="{FF2B5EF4-FFF2-40B4-BE49-F238E27FC236}">
                <a16:creationId xmlns:a16="http://schemas.microsoft.com/office/drawing/2014/main" id="{7296422C-7461-08F1-8E40-968BEFBA6E53}"/>
              </a:ext>
            </a:extLst>
          </p:cNvPr>
          <p:cNvGrpSpPr/>
          <p:nvPr/>
        </p:nvGrpSpPr>
        <p:grpSpPr>
          <a:xfrm>
            <a:off x="0" y="-107212"/>
            <a:ext cx="5538864" cy="10920495"/>
            <a:chOff x="0" y="-107212"/>
            <a:chExt cx="5538864" cy="10920495"/>
          </a:xfrm>
        </p:grpSpPr>
        <p:grpSp>
          <p:nvGrpSpPr>
            <p:cNvPr id="4" name="Group 4">
              <a:extLst>
                <a:ext uri="{FF2B5EF4-FFF2-40B4-BE49-F238E27FC236}">
                  <a16:creationId xmlns:a16="http://schemas.microsoft.com/office/drawing/2014/main" id="{7057BAD9-1E42-D1AE-FEFF-96708B89ABDB}"/>
                </a:ext>
              </a:extLst>
            </p:cNvPr>
            <p:cNvGrpSpPr/>
            <p:nvPr/>
          </p:nvGrpSpPr>
          <p:grpSpPr>
            <a:xfrm>
              <a:off x="4964118" y="-107212"/>
              <a:ext cx="574746" cy="10920495"/>
              <a:chOff x="0" y="0"/>
              <a:chExt cx="151373" cy="2876180"/>
            </a:xfrm>
          </p:grpSpPr>
          <p:sp>
            <p:nvSpPr>
              <p:cNvPr id="5" name="Freeform 5">
                <a:extLst>
                  <a:ext uri="{FF2B5EF4-FFF2-40B4-BE49-F238E27FC236}">
                    <a16:creationId xmlns:a16="http://schemas.microsoft.com/office/drawing/2014/main" id="{1F81BAFB-FDF6-450D-4FB7-8581C25E6254}"/>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6" name="TextBox 6">
                <a:extLst>
                  <a:ext uri="{FF2B5EF4-FFF2-40B4-BE49-F238E27FC236}">
                    <a16:creationId xmlns:a16="http://schemas.microsoft.com/office/drawing/2014/main" id="{F07FCD03-B390-AFE3-91A9-B628BF40FDA1}"/>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grpSp>
          <p:nvGrpSpPr>
            <p:cNvPr id="8" name="Group 2">
              <a:extLst>
                <a:ext uri="{FF2B5EF4-FFF2-40B4-BE49-F238E27FC236}">
                  <a16:creationId xmlns:a16="http://schemas.microsoft.com/office/drawing/2014/main" id="{F0B160A3-0AB8-B97D-5542-D78041172548}"/>
                </a:ext>
              </a:extLst>
            </p:cNvPr>
            <p:cNvGrpSpPr/>
            <p:nvPr/>
          </p:nvGrpSpPr>
          <p:grpSpPr>
            <a:xfrm>
              <a:off x="0" y="0"/>
              <a:ext cx="4964118" cy="10287000"/>
              <a:chOff x="0" y="0"/>
              <a:chExt cx="6618823" cy="13716000"/>
            </a:xfrm>
          </p:grpSpPr>
          <p:pic>
            <p:nvPicPr>
              <p:cNvPr id="9" name="Picture 3">
                <a:extLst>
                  <a:ext uri="{FF2B5EF4-FFF2-40B4-BE49-F238E27FC236}">
                    <a16:creationId xmlns:a16="http://schemas.microsoft.com/office/drawing/2014/main" id="{7E569040-5607-658B-214E-2CED292DB4DD}"/>
                  </a:ext>
                </a:extLst>
              </p:cNvPr>
              <p:cNvPicPr>
                <a:picLocks noChangeAspect="1"/>
              </p:cNvPicPr>
              <p:nvPr/>
            </p:nvPicPr>
            <p:blipFill>
              <a:blip r:embed="rId2"/>
              <a:srcRect l="2970" r="64879"/>
              <a:stretch>
                <a:fillRect/>
              </a:stretch>
            </p:blipFill>
            <p:spPr>
              <a:xfrm>
                <a:off x="0" y="0"/>
                <a:ext cx="6618823" cy="13716000"/>
              </a:xfrm>
              <a:prstGeom prst="rect">
                <a:avLst/>
              </a:prstGeom>
            </p:spPr>
          </p:pic>
        </p:grpSp>
      </p:grpSp>
      <p:sp>
        <p:nvSpPr>
          <p:cNvPr id="20" name="TextBox 11">
            <a:extLst>
              <a:ext uri="{FF2B5EF4-FFF2-40B4-BE49-F238E27FC236}">
                <a16:creationId xmlns:a16="http://schemas.microsoft.com/office/drawing/2014/main" id="{54354270-7FAE-79A2-F19E-3597222465FA}"/>
              </a:ext>
            </a:extLst>
          </p:cNvPr>
          <p:cNvSpPr txBox="1"/>
          <p:nvPr/>
        </p:nvSpPr>
        <p:spPr>
          <a:xfrm>
            <a:off x="1371600" y="2414048"/>
            <a:ext cx="15887700" cy="9099927"/>
          </a:xfrm>
          <a:prstGeom prst="rect">
            <a:avLst/>
          </a:prstGeom>
        </p:spPr>
        <p:txBody>
          <a:bodyPr wrap="square" lIns="0" tIns="0" rIns="0" bIns="0" rtlCol="0" anchor="t">
            <a:spAutoFit/>
          </a:bodyPr>
          <a:lstStyle/>
          <a:p>
            <a:r>
              <a:rPr lang="en-US" sz="2800" u="sng">
                <a:latin typeface="Aileron" panose="020B0604020202020204" charset="0"/>
              </a:rPr>
              <a:t>Eligibility</a:t>
            </a:r>
          </a:p>
          <a:p>
            <a:pPr marL="914400" lvl="1" indent="-457200">
              <a:buFont typeface="Arial" panose="020B0604020202020204" pitchFamily="34" charset="0"/>
              <a:buChar char="•"/>
            </a:pPr>
            <a:r>
              <a:rPr lang="en-US" sz="2800">
                <a:latin typeface="Aileron" panose="020B0604020202020204" charset="0"/>
              </a:rPr>
              <a:t>Formal or informal advisory opinions may be requested in writing by a “public official, public employee, candidate, person subject to the Campaign Reporting Act, government contractor, lobbyist, or lobbyist’s employer.”</a:t>
            </a:r>
          </a:p>
          <a:p>
            <a:pPr marL="914400" lvl="1" indent="-457200">
              <a:buFont typeface="Arial" panose="020B0604020202020204" pitchFamily="34" charset="0"/>
              <a:buChar char="•"/>
            </a:pPr>
            <a:r>
              <a:rPr lang="en-US" sz="2800">
                <a:latin typeface="Aileron" panose="020B0604020202020204" charset="0"/>
              </a:rPr>
              <a:t>“Public official” and “public employee” include state officials and employees but exclude officials and employees of local public bodies.</a:t>
            </a:r>
          </a:p>
          <a:p>
            <a:pPr marL="914400" lvl="1" indent="-457200">
              <a:buFont typeface="Arial" panose="020B0604020202020204" pitchFamily="34" charset="0"/>
              <a:buChar char="•"/>
            </a:pPr>
            <a:r>
              <a:rPr lang="en-US" sz="2800">
                <a:latin typeface="Aileron" panose="020B0604020202020204" charset="0"/>
              </a:rPr>
              <a:t>Informal advisory opinions may also be issued to individuals “subject to the Governmental Conduct Act,” including county and municipal employees.</a:t>
            </a:r>
          </a:p>
          <a:p>
            <a:pPr marL="457200" indent="-457200">
              <a:buFont typeface="Arial" panose="020B0604020202020204" pitchFamily="34" charset="0"/>
              <a:buChar char="•"/>
            </a:pPr>
            <a:endParaRPr lang="en-US" sz="2800">
              <a:latin typeface="Aileron" panose="020B0604020202020204" charset="0"/>
            </a:endParaRPr>
          </a:p>
          <a:p>
            <a:r>
              <a:rPr lang="en-US" sz="2800" i="1">
                <a:solidFill>
                  <a:srgbClr val="000000"/>
                </a:solidFill>
                <a:latin typeface="Aileron" panose="020B0604020202020204" charset="0"/>
                <a:ea typeface="Aileron Italics"/>
                <a:cs typeface="Aileron Italics"/>
                <a:sym typeface="Aileron Italics"/>
              </a:rPr>
              <a:t>See </a:t>
            </a:r>
            <a:r>
              <a:rPr lang="en-US" sz="2800">
                <a:solidFill>
                  <a:srgbClr val="000000"/>
                </a:solidFill>
                <a:latin typeface="Aileron" panose="020B0604020202020204" charset="0"/>
                <a:ea typeface="Aileron"/>
                <a:cs typeface="Aileron"/>
                <a:sym typeface="Aileron"/>
              </a:rPr>
              <a:t>§</a:t>
            </a:r>
            <a:r>
              <a:rPr lang="en-US" sz="2800">
                <a:latin typeface="Aileron" panose="020B0604020202020204" charset="0"/>
              </a:rPr>
              <a:t> 10-16G-8 (2019).</a:t>
            </a:r>
          </a:p>
          <a:p>
            <a:pPr lvl="1"/>
            <a:endParaRPr lang="en-US" sz="2800">
              <a:latin typeface="Aileron" panose="020B0604020202020204" charset="0"/>
            </a:endParaRPr>
          </a:p>
          <a:p>
            <a:r>
              <a:rPr lang="en-US" sz="2800" u="sng">
                <a:latin typeface="Aileron" panose="020B0604020202020204" charset="0"/>
              </a:rPr>
              <a:t>Confidentiality</a:t>
            </a:r>
          </a:p>
          <a:p>
            <a:pPr marL="914400" lvl="1" indent="-457200">
              <a:buFont typeface="Arial" panose="020B0604020202020204" pitchFamily="34" charset="0"/>
              <a:buChar char="•"/>
            </a:pPr>
            <a:r>
              <a:rPr lang="en-US" sz="2800">
                <a:latin typeface="Aileron" panose="020B0604020202020204" charset="0"/>
              </a:rPr>
              <a:t>Requests are not public records</a:t>
            </a:r>
          </a:p>
          <a:p>
            <a:pPr marL="914400" lvl="1" indent="-457200">
              <a:buFont typeface="Arial" panose="020B0604020202020204" pitchFamily="34" charset="0"/>
              <a:buChar char="•"/>
            </a:pPr>
            <a:r>
              <a:rPr lang="en-US" sz="2800">
                <a:latin typeface="Aileron" panose="020B0604020202020204" charset="0"/>
              </a:rPr>
              <a:t>Formal Opinions: Published (with requester details redacted)</a:t>
            </a:r>
          </a:p>
          <a:p>
            <a:pPr marL="914400" lvl="1" indent="-457200">
              <a:buFont typeface="Arial" panose="020B0604020202020204" pitchFamily="34" charset="0"/>
              <a:buChar char="•"/>
            </a:pPr>
            <a:r>
              <a:rPr lang="en-US" sz="2800">
                <a:latin typeface="Aileron" panose="020B0604020202020204" charset="0"/>
              </a:rPr>
              <a:t>Informal Opinions: Confidential and not published</a:t>
            </a:r>
          </a:p>
          <a:p>
            <a:endParaRPr lang="en-US" sz="2800">
              <a:latin typeface="Aileron" panose="020B0604020202020204" charset="0"/>
            </a:endParaRPr>
          </a:p>
          <a:p>
            <a:r>
              <a:rPr lang="en-US" sz="2800">
                <a:latin typeface="Aileron" panose="020B0604020202020204" charset="0"/>
              </a:rPr>
              <a:t>Submit written requests via email to Ethics.Commission@sec.nm.gov</a:t>
            </a:r>
          </a:p>
          <a:p>
            <a:endParaRPr lang="en-US" sz="2400">
              <a:latin typeface="Aileron" panose="020B0604020202020204" charset="0"/>
            </a:endParaRPr>
          </a:p>
          <a:p>
            <a:pPr algn="just">
              <a:lnSpc>
                <a:spcPts val="2799"/>
              </a:lnSpc>
            </a:pPr>
            <a:endParaRPr lang="en-US" sz="1600">
              <a:solidFill>
                <a:srgbClr val="000000"/>
              </a:solidFill>
              <a:latin typeface="Aileron"/>
              <a:ea typeface="Aileron"/>
              <a:cs typeface="Aileron"/>
              <a:sym typeface="Aileron"/>
            </a:endParaRPr>
          </a:p>
          <a:p>
            <a:pPr algn="just">
              <a:lnSpc>
                <a:spcPts val="2799"/>
              </a:lnSpc>
            </a:pPr>
            <a:endParaRPr lang="en-US" sz="1600">
              <a:solidFill>
                <a:srgbClr val="000000"/>
              </a:solidFill>
              <a:latin typeface="Aileron"/>
              <a:ea typeface="Aileron"/>
              <a:cs typeface="Aileron"/>
              <a:sym typeface="Aileron"/>
            </a:endParaRPr>
          </a:p>
          <a:p>
            <a:pPr algn="just">
              <a:lnSpc>
                <a:spcPts val="2799"/>
              </a:lnSpc>
            </a:pPr>
            <a:endParaRPr lang="en-US" sz="1600">
              <a:solidFill>
                <a:srgbClr val="000000"/>
              </a:solidFill>
              <a:latin typeface="Aileron"/>
              <a:ea typeface="Aileron"/>
              <a:cs typeface="Aileron"/>
              <a:sym typeface="Aileron"/>
            </a:endParaRPr>
          </a:p>
          <a:p>
            <a:pPr algn="just">
              <a:lnSpc>
                <a:spcPts val="2799"/>
              </a:lnSpc>
            </a:pPr>
            <a:endParaRPr lang="en-US" sz="1999">
              <a:solidFill>
                <a:srgbClr val="000000"/>
              </a:solidFill>
              <a:latin typeface="Aileron"/>
              <a:ea typeface="Aileron"/>
              <a:cs typeface="Aileron"/>
              <a:sym typeface="Aileron"/>
            </a:endParaRPr>
          </a:p>
        </p:txBody>
      </p:sp>
      <p:sp>
        <p:nvSpPr>
          <p:cNvPr id="21" name="TextBox 38">
            <a:extLst>
              <a:ext uri="{FF2B5EF4-FFF2-40B4-BE49-F238E27FC236}">
                <a16:creationId xmlns:a16="http://schemas.microsoft.com/office/drawing/2014/main" id="{DA75C56C-2191-4A11-4B05-3F20E68C097E}"/>
              </a:ext>
            </a:extLst>
          </p:cNvPr>
          <p:cNvSpPr txBox="1"/>
          <p:nvPr/>
        </p:nvSpPr>
        <p:spPr>
          <a:xfrm>
            <a:off x="1371600" y="1133475"/>
            <a:ext cx="8734324" cy="730250"/>
          </a:xfrm>
          <a:prstGeom prst="rect">
            <a:avLst/>
          </a:prstGeom>
        </p:spPr>
        <p:txBody>
          <a:bodyPr wrap="square" lIns="0" tIns="0" rIns="0" bIns="0" rtlCol="0" anchor="t">
            <a:spAutoFit/>
          </a:bodyPr>
          <a:lstStyle/>
          <a:p>
            <a:pPr>
              <a:lnSpc>
                <a:spcPts val="5499"/>
              </a:lnSpc>
            </a:pPr>
            <a:r>
              <a:rPr lang="en-US" sz="5499" dirty="0">
                <a:solidFill>
                  <a:srgbClr val="000000"/>
                </a:solidFill>
                <a:latin typeface="Archivo Black"/>
                <a:ea typeface="Archivo Black"/>
                <a:cs typeface="Archivo Black"/>
                <a:sym typeface="Archivo Black"/>
              </a:rPr>
              <a:t>SEC Advisory Opinions</a:t>
            </a:r>
          </a:p>
        </p:txBody>
      </p:sp>
      <p:sp>
        <p:nvSpPr>
          <p:cNvPr id="22" name="AutoShape 10">
            <a:extLst>
              <a:ext uri="{FF2B5EF4-FFF2-40B4-BE49-F238E27FC236}">
                <a16:creationId xmlns:a16="http://schemas.microsoft.com/office/drawing/2014/main" id="{B12C00F9-8F3C-F9E0-E618-7688825AAA06}"/>
              </a:ext>
            </a:extLst>
          </p:cNvPr>
          <p:cNvSpPr/>
          <p:nvPr/>
        </p:nvSpPr>
        <p:spPr>
          <a:xfrm>
            <a:off x="1452598" y="1863725"/>
            <a:ext cx="4800600" cy="0"/>
          </a:xfrm>
          <a:prstGeom prst="line">
            <a:avLst/>
          </a:prstGeom>
          <a:ln w="19050" cap="flat">
            <a:solidFill>
              <a:srgbClr val="000000"/>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121740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500" fill="hold"/>
                                        <p:tgtEl>
                                          <p:spTgt spid="20"/>
                                        </p:tgtEl>
                                        <p:attrNameLst>
                                          <p:attrName>ppt_x</p:attrName>
                                        </p:attrNameLst>
                                      </p:cBhvr>
                                      <p:tavLst>
                                        <p:tav tm="0">
                                          <p:val>
                                            <p:strVal val="1+#ppt_w/2"/>
                                          </p:val>
                                        </p:tav>
                                        <p:tav tm="100000">
                                          <p:val>
                                            <p:strVal val="#ppt_x"/>
                                          </p:val>
                                        </p:tav>
                                      </p:tavLst>
                                    </p:anim>
                                    <p:anim calcmode="lin" valueType="num">
                                      <p:cBhvr additive="base">
                                        <p:cTn id="11" dur="500" fill="hold"/>
                                        <p:tgtEl>
                                          <p:spTgt spid="20"/>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1+#ppt_w/2"/>
                                          </p:val>
                                        </p:tav>
                                        <p:tav tm="100000">
                                          <p:val>
                                            <p:strVal val="#ppt_x"/>
                                          </p:val>
                                        </p:tav>
                                      </p:tavLst>
                                    </p:anim>
                                    <p:anim calcmode="lin" valueType="num">
                                      <p:cBhvr additive="base">
                                        <p:cTn id="15" dur="500" fill="hold"/>
                                        <p:tgtEl>
                                          <p:spTgt spid="22"/>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500" fill="hold"/>
                                        <p:tgtEl>
                                          <p:spTgt spid="21"/>
                                        </p:tgtEl>
                                        <p:attrNameLst>
                                          <p:attrName>ppt_x</p:attrName>
                                        </p:attrNameLst>
                                      </p:cBhvr>
                                      <p:tavLst>
                                        <p:tav tm="0">
                                          <p:val>
                                            <p:strVal val="1+#ppt_w/2"/>
                                          </p:val>
                                        </p:tav>
                                        <p:tav tm="100000">
                                          <p:val>
                                            <p:strVal val="#ppt_x"/>
                                          </p:val>
                                        </p:tav>
                                      </p:tavLst>
                                    </p:anim>
                                    <p:anim calcmode="lin" valueType="num">
                                      <p:cBhvr additive="base">
                                        <p:cTn id="19" dur="500" fill="hold"/>
                                        <p:tgtEl>
                                          <p:spTgt spid="21"/>
                                        </p:tgtEl>
                                        <p:attrNameLst>
                                          <p:attrName>ppt_y</p:attrName>
                                        </p:attrNameLst>
                                      </p:cBhvr>
                                      <p:tavLst>
                                        <p:tav tm="0">
                                          <p:val>
                                            <p:strVal val="#ppt_y"/>
                                          </p:val>
                                        </p:tav>
                                        <p:tav tm="100000">
                                          <p:val>
                                            <p:strVal val="#ppt_y"/>
                                          </p:val>
                                        </p:tav>
                                      </p:tavLst>
                                    </p:anim>
                                  </p:childTnLst>
                                </p:cTn>
                              </p:par>
                              <p:par>
                                <p:cTn id="20" presetID="2" presetClass="exit" presetSubtype="8" fill="hold" nodeType="withEffect">
                                  <p:stCondLst>
                                    <p:cond delay="0"/>
                                  </p:stCondLst>
                                  <p:childTnLst>
                                    <p:anim calcmode="lin" valueType="num">
                                      <p:cBhvr additive="base">
                                        <p:cTn id="21" dur="500"/>
                                        <p:tgtEl>
                                          <p:spTgt spid="23"/>
                                        </p:tgtEl>
                                        <p:attrNameLst>
                                          <p:attrName>ppt_x</p:attrName>
                                        </p:attrNameLst>
                                      </p:cBhvr>
                                      <p:tavLst>
                                        <p:tav tm="0">
                                          <p:val>
                                            <p:strVal val="ppt_x"/>
                                          </p:val>
                                        </p:tav>
                                        <p:tav tm="100000">
                                          <p:val>
                                            <p:strVal val="0-ppt_w/2"/>
                                          </p:val>
                                        </p:tav>
                                      </p:tavLst>
                                    </p:anim>
                                    <p:anim calcmode="lin" valueType="num">
                                      <p:cBhvr additive="base">
                                        <p:cTn id="22" dur="500"/>
                                        <p:tgtEl>
                                          <p:spTgt spid="23"/>
                                        </p:tgtEl>
                                        <p:attrNameLst>
                                          <p:attrName>ppt_y</p:attrName>
                                        </p:attrNameLst>
                                      </p:cBhvr>
                                      <p:tavLst>
                                        <p:tav tm="0">
                                          <p:val>
                                            <p:strVal val="ppt_y"/>
                                          </p:val>
                                        </p:tav>
                                        <p:tav tm="100000">
                                          <p:val>
                                            <p:strVal val="ppt_y"/>
                                          </p:val>
                                        </p:tav>
                                      </p:tavLst>
                                    </p:anim>
                                    <p:set>
                                      <p:cBhvr>
                                        <p:cTn id="23"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8E5A7-DB2C-C9A1-E16B-12D5A31D838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47FF765-D512-0A35-2B0D-9992C6CF5F94}"/>
              </a:ext>
            </a:extLst>
          </p:cNvPr>
          <p:cNvGrpSpPr/>
          <p:nvPr/>
        </p:nvGrpSpPr>
        <p:grpSpPr>
          <a:xfrm>
            <a:off x="11057686" y="0"/>
            <a:ext cx="7230314" cy="10287000"/>
            <a:chOff x="0" y="0"/>
            <a:chExt cx="9640419" cy="13716000"/>
          </a:xfrm>
        </p:grpSpPr>
        <p:pic>
          <p:nvPicPr>
            <p:cNvPr id="3" name="Picture 3">
              <a:extLst>
                <a:ext uri="{FF2B5EF4-FFF2-40B4-BE49-F238E27FC236}">
                  <a16:creationId xmlns:a16="http://schemas.microsoft.com/office/drawing/2014/main" id="{116B25D7-65B0-2070-BEBD-53DBEAD5304D}"/>
                </a:ext>
              </a:extLst>
            </p:cNvPr>
            <p:cNvPicPr>
              <a:picLocks noChangeAspect="1"/>
            </p:cNvPicPr>
            <p:nvPr/>
          </p:nvPicPr>
          <p:blipFill>
            <a:blip r:embed="rId2"/>
            <a:srcRect l="2856" r="2856"/>
            <a:stretch>
              <a:fillRect/>
            </a:stretch>
          </p:blipFill>
          <p:spPr>
            <a:xfrm>
              <a:off x="0" y="0"/>
              <a:ext cx="9640419" cy="13716000"/>
            </a:xfrm>
            <a:prstGeom prst="rect">
              <a:avLst/>
            </a:prstGeom>
          </p:spPr>
        </p:pic>
      </p:grpSp>
      <p:sp>
        <p:nvSpPr>
          <p:cNvPr id="4" name="AutoShape 4">
            <a:extLst>
              <a:ext uri="{FF2B5EF4-FFF2-40B4-BE49-F238E27FC236}">
                <a16:creationId xmlns:a16="http://schemas.microsoft.com/office/drawing/2014/main" id="{B2508CFA-2A5F-AC5D-D14D-8A5520B888F0}"/>
              </a:ext>
            </a:extLst>
          </p:cNvPr>
          <p:cNvSpPr/>
          <p:nvPr/>
        </p:nvSpPr>
        <p:spPr>
          <a:xfrm flipH="1">
            <a:off x="1028700" y="3590866"/>
            <a:ext cx="2312031" cy="0"/>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5" name="Group 5">
            <a:extLst>
              <a:ext uri="{FF2B5EF4-FFF2-40B4-BE49-F238E27FC236}">
                <a16:creationId xmlns:a16="http://schemas.microsoft.com/office/drawing/2014/main" id="{817F48E1-B21E-E0ED-2908-FE7CA84CBAFF}"/>
              </a:ext>
            </a:extLst>
          </p:cNvPr>
          <p:cNvGrpSpPr/>
          <p:nvPr/>
        </p:nvGrpSpPr>
        <p:grpSpPr>
          <a:xfrm>
            <a:off x="10482940" y="-237426"/>
            <a:ext cx="574746" cy="10920495"/>
            <a:chOff x="0" y="0"/>
            <a:chExt cx="151373" cy="2876180"/>
          </a:xfrm>
        </p:grpSpPr>
        <p:sp>
          <p:nvSpPr>
            <p:cNvPr id="6" name="Freeform 6">
              <a:extLst>
                <a:ext uri="{FF2B5EF4-FFF2-40B4-BE49-F238E27FC236}">
                  <a16:creationId xmlns:a16="http://schemas.microsoft.com/office/drawing/2014/main" id="{9AE2F0DC-16DB-2E82-2B1E-656642C110EF}"/>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7" name="TextBox 7">
              <a:extLst>
                <a:ext uri="{FF2B5EF4-FFF2-40B4-BE49-F238E27FC236}">
                  <a16:creationId xmlns:a16="http://schemas.microsoft.com/office/drawing/2014/main" id="{80A6FE12-CB0C-76D2-D740-FD18F0FD01A6}"/>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8" name="TextBox 8">
            <a:extLst>
              <a:ext uri="{FF2B5EF4-FFF2-40B4-BE49-F238E27FC236}">
                <a16:creationId xmlns:a16="http://schemas.microsoft.com/office/drawing/2014/main" id="{5AD6ADF5-B720-C454-F897-D0AFB372E65B}"/>
              </a:ext>
            </a:extLst>
          </p:cNvPr>
          <p:cNvSpPr txBox="1"/>
          <p:nvPr/>
        </p:nvSpPr>
        <p:spPr>
          <a:xfrm>
            <a:off x="1002606" y="1439659"/>
            <a:ext cx="9100765" cy="2009204"/>
          </a:xfrm>
          <a:prstGeom prst="rect">
            <a:avLst/>
          </a:prstGeom>
        </p:spPr>
        <p:txBody>
          <a:bodyPr lIns="0" tIns="0" rIns="0" bIns="0" rtlCol="0" anchor="t">
            <a:spAutoFit/>
          </a:bodyPr>
          <a:lstStyle/>
          <a:p>
            <a:pPr algn="l">
              <a:lnSpc>
                <a:spcPts val="8000"/>
              </a:lnSpc>
            </a:pPr>
            <a:r>
              <a:rPr lang="en-US" sz="6000">
                <a:solidFill>
                  <a:srgbClr val="000000"/>
                </a:solidFill>
                <a:latin typeface="Archivo Black"/>
                <a:ea typeface="Archivo Black"/>
                <a:cs typeface="Archivo Black"/>
                <a:sym typeface="Archivo Black"/>
              </a:rPr>
              <a:t>Introducing the Ethics Laws</a:t>
            </a:r>
          </a:p>
        </p:txBody>
      </p:sp>
      <p:sp>
        <p:nvSpPr>
          <p:cNvPr id="9" name="TextBox 9">
            <a:extLst>
              <a:ext uri="{FF2B5EF4-FFF2-40B4-BE49-F238E27FC236}">
                <a16:creationId xmlns:a16="http://schemas.microsoft.com/office/drawing/2014/main" id="{60D0E96F-A3FD-8274-AF3F-C8376BE104B8}"/>
              </a:ext>
            </a:extLst>
          </p:cNvPr>
          <p:cNvSpPr txBox="1"/>
          <p:nvPr/>
        </p:nvSpPr>
        <p:spPr>
          <a:xfrm>
            <a:off x="1117082" y="4041089"/>
            <a:ext cx="6620961" cy="318135"/>
          </a:xfrm>
          <a:prstGeom prst="rect">
            <a:avLst/>
          </a:prstGeom>
        </p:spPr>
        <p:txBody>
          <a:bodyPr lIns="0" tIns="0" rIns="0" bIns="0" rtlCol="0" anchor="t">
            <a:spAutoFit/>
          </a:bodyPr>
          <a:lstStyle/>
          <a:p>
            <a:pPr algn="l">
              <a:lnSpc>
                <a:spcPts val="2399"/>
              </a:lnSpc>
            </a:pPr>
            <a:r>
              <a:rPr lang="en-US" sz="2399" b="1">
                <a:solidFill>
                  <a:srgbClr val="000000"/>
                </a:solidFill>
                <a:latin typeface="Blacker Sans Text Bold"/>
                <a:ea typeface="Blacker Sans Text Bold"/>
                <a:cs typeface="Blacker Sans Text Bold"/>
                <a:sym typeface="Blacker Sans Text Bold"/>
              </a:rPr>
              <a:t>I. Emphasis on ethics </a:t>
            </a:r>
            <a:r>
              <a:rPr lang="en-US" sz="2399" b="1" u="sng">
                <a:solidFill>
                  <a:srgbClr val="000000"/>
                </a:solidFill>
                <a:latin typeface="Blacker Sans Text Bold"/>
                <a:ea typeface="Blacker Sans Text Bold"/>
                <a:cs typeface="Blacker Sans Text Bold"/>
                <a:sym typeface="Blacker Sans Text Bold"/>
              </a:rPr>
              <a:t>LAWS</a:t>
            </a:r>
            <a:endParaRPr lang="en-US" sz="2399" b="1">
              <a:solidFill>
                <a:srgbClr val="000000"/>
              </a:solidFill>
              <a:latin typeface="Blacker Sans Text Bold"/>
              <a:ea typeface="Blacker Sans Text Bold"/>
              <a:cs typeface="Blacker Sans Text Bold"/>
              <a:sym typeface="Blacker Sans Text Bold"/>
            </a:endParaRPr>
          </a:p>
        </p:txBody>
      </p:sp>
      <p:sp>
        <p:nvSpPr>
          <p:cNvPr id="11" name="TextBox 11">
            <a:extLst>
              <a:ext uri="{FF2B5EF4-FFF2-40B4-BE49-F238E27FC236}">
                <a16:creationId xmlns:a16="http://schemas.microsoft.com/office/drawing/2014/main" id="{42BC574A-C876-F040-FC24-11D3ECCC0ACB}"/>
              </a:ext>
            </a:extLst>
          </p:cNvPr>
          <p:cNvSpPr txBox="1"/>
          <p:nvPr/>
        </p:nvSpPr>
        <p:spPr>
          <a:xfrm>
            <a:off x="1117082" y="4837162"/>
            <a:ext cx="6620961" cy="307777"/>
          </a:xfrm>
          <a:prstGeom prst="rect">
            <a:avLst/>
          </a:prstGeom>
        </p:spPr>
        <p:txBody>
          <a:bodyPr lIns="0" tIns="0" rIns="0" bIns="0" rtlCol="0" anchor="t">
            <a:spAutoFit/>
          </a:bodyPr>
          <a:lstStyle/>
          <a:p>
            <a:pPr algn="l">
              <a:lnSpc>
                <a:spcPts val="2399"/>
              </a:lnSpc>
            </a:pPr>
            <a:r>
              <a:rPr lang="en-US" sz="2399" b="1">
                <a:solidFill>
                  <a:srgbClr val="000000"/>
                </a:solidFill>
                <a:latin typeface="Blacker Sans Text Bold"/>
                <a:ea typeface="Blacker Sans Text Bold"/>
                <a:cs typeface="Blacker Sans Text Bold"/>
                <a:sym typeface="Blacker Sans Text Bold"/>
              </a:rPr>
              <a:t>II. The public trust principle</a:t>
            </a:r>
          </a:p>
        </p:txBody>
      </p:sp>
      <p:sp>
        <p:nvSpPr>
          <p:cNvPr id="13" name="TextBox 13">
            <a:extLst>
              <a:ext uri="{FF2B5EF4-FFF2-40B4-BE49-F238E27FC236}">
                <a16:creationId xmlns:a16="http://schemas.microsoft.com/office/drawing/2014/main" id="{3392CC9F-35D6-4448-7BD3-6EC42195CAC9}"/>
              </a:ext>
            </a:extLst>
          </p:cNvPr>
          <p:cNvSpPr txBox="1"/>
          <p:nvPr/>
        </p:nvSpPr>
        <p:spPr>
          <a:xfrm>
            <a:off x="1117082" y="5622877"/>
            <a:ext cx="7889538" cy="307777"/>
          </a:xfrm>
          <a:prstGeom prst="rect">
            <a:avLst/>
          </a:prstGeom>
        </p:spPr>
        <p:txBody>
          <a:bodyPr wrap="square" lIns="0" tIns="0" rIns="0" bIns="0" rtlCol="0" anchor="t">
            <a:spAutoFit/>
          </a:bodyPr>
          <a:lstStyle/>
          <a:p>
            <a:pPr algn="l">
              <a:lnSpc>
                <a:spcPts val="2399"/>
              </a:lnSpc>
            </a:pPr>
            <a:r>
              <a:rPr lang="en-US" sz="2399" b="1">
                <a:solidFill>
                  <a:srgbClr val="000000"/>
                </a:solidFill>
                <a:latin typeface="Blacker Sans Text Bold"/>
                <a:ea typeface="Blacker Sans Text Bold"/>
                <a:cs typeface="Blacker Sans Text Bold"/>
                <a:sym typeface="Blacker Sans Text Bold"/>
              </a:rPr>
              <a:t>III. The non-cynical approach to our ethics laws</a:t>
            </a:r>
          </a:p>
        </p:txBody>
      </p:sp>
      <p:sp>
        <p:nvSpPr>
          <p:cNvPr id="14" name="TextBox 14">
            <a:extLst>
              <a:ext uri="{FF2B5EF4-FFF2-40B4-BE49-F238E27FC236}">
                <a16:creationId xmlns:a16="http://schemas.microsoft.com/office/drawing/2014/main" id="{7988FCBA-D271-15E1-0437-5DBA060793EA}"/>
              </a:ext>
            </a:extLst>
          </p:cNvPr>
          <p:cNvSpPr txBox="1"/>
          <p:nvPr/>
        </p:nvSpPr>
        <p:spPr>
          <a:xfrm>
            <a:off x="1028700" y="9527827"/>
            <a:ext cx="6726407" cy="382270"/>
          </a:xfrm>
          <a:prstGeom prst="rect">
            <a:avLst/>
          </a:prstGeom>
        </p:spPr>
        <p:txBody>
          <a:bodyPr lIns="0" tIns="0" rIns="0" bIns="0" rtlCol="0" anchor="t">
            <a:spAutoFit/>
          </a:bodyPr>
          <a:lstStyle/>
          <a:p>
            <a:pPr algn="l">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15" name="TextBox 15">
            <a:extLst>
              <a:ext uri="{FF2B5EF4-FFF2-40B4-BE49-F238E27FC236}">
                <a16:creationId xmlns:a16="http://schemas.microsoft.com/office/drawing/2014/main" id="{057D9193-8B40-720D-A1D2-B46DFBF32E6C}"/>
              </a:ext>
            </a:extLst>
          </p:cNvPr>
          <p:cNvSpPr txBox="1"/>
          <p:nvPr/>
        </p:nvSpPr>
        <p:spPr>
          <a:xfrm>
            <a:off x="1028700" y="759173"/>
            <a:ext cx="7595160" cy="255270"/>
          </a:xfrm>
          <a:prstGeom prst="rect">
            <a:avLst/>
          </a:prstGeom>
        </p:spPr>
        <p:txBody>
          <a:bodyPr lIns="0" tIns="0" rIns="0" bIns="0" rtlCol="0" anchor="t">
            <a:spAutoFit/>
          </a:bodyPr>
          <a:lstStyle/>
          <a:p>
            <a:pPr algn="l">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spTree>
    <p:extLst>
      <p:ext uri="{BB962C8B-B14F-4D97-AF65-F5344CB8AC3E}">
        <p14:creationId xmlns:p14="http://schemas.microsoft.com/office/powerpoint/2010/main" val="42676503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4114800" cy="10287000"/>
            <a:chOff x="0" y="0"/>
            <a:chExt cx="1083733" cy="2709333"/>
          </a:xfrm>
        </p:grpSpPr>
        <p:sp>
          <p:nvSpPr>
            <p:cNvPr id="3" name="Freeform 3"/>
            <p:cNvSpPr/>
            <p:nvPr/>
          </p:nvSpPr>
          <p:spPr>
            <a:xfrm>
              <a:off x="0" y="0"/>
              <a:ext cx="1083733" cy="2709333"/>
            </a:xfrm>
            <a:custGeom>
              <a:avLst/>
              <a:gdLst/>
              <a:ahLst/>
              <a:cxnLst/>
              <a:rect l="l" t="t" r="r" b="b"/>
              <a:pathLst>
                <a:path w="1083733" h="2709333">
                  <a:moveTo>
                    <a:pt x="0" y="0"/>
                  </a:moveTo>
                  <a:lnTo>
                    <a:pt x="1083733" y="0"/>
                  </a:lnTo>
                  <a:lnTo>
                    <a:pt x="1083733" y="2709333"/>
                  </a:lnTo>
                  <a:lnTo>
                    <a:pt x="0" y="2709333"/>
                  </a:lnTo>
                  <a:close/>
                </a:path>
              </a:pathLst>
            </a:custGeom>
            <a:solidFill>
              <a:srgbClr val="3F6582"/>
            </a:solidFill>
          </p:spPr>
          <p:txBody>
            <a:bodyPr/>
            <a:lstStyle/>
            <a:p>
              <a:endParaRPr lang="en-US"/>
            </a:p>
          </p:txBody>
        </p:sp>
        <p:sp>
          <p:nvSpPr>
            <p:cNvPr id="4" name="TextBox 4"/>
            <p:cNvSpPr txBox="1"/>
            <p:nvPr/>
          </p:nvSpPr>
          <p:spPr>
            <a:xfrm>
              <a:off x="0" y="-38100"/>
              <a:ext cx="1083733" cy="2747433"/>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0908863" y="4287519"/>
            <a:ext cx="6328235" cy="2939796"/>
            <a:chOff x="0" y="0"/>
            <a:chExt cx="1666696" cy="774267"/>
          </a:xfrm>
        </p:grpSpPr>
        <p:sp>
          <p:nvSpPr>
            <p:cNvPr id="6" name="Freeform 6"/>
            <p:cNvSpPr/>
            <p:nvPr/>
          </p:nvSpPr>
          <p:spPr>
            <a:xfrm>
              <a:off x="0" y="0"/>
              <a:ext cx="1666696" cy="774267"/>
            </a:xfrm>
            <a:custGeom>
              <a:avLst/>
              <a:gdLst/>
              <a:ahLst/>
              <a:cxnLst/>
              <a:rect l="l" t="t" r="r" b="b"/>
              <a:pathLst>
                <a:path w="1666696" h="774267">
                  <a:moveTo>
                    <a:pt x="0" y="0"/>
                  </a:moveTo>
                  <a:lnTo>
                    <a:pt x="1666696" y="0"/>
                  </a:lnTo>
                  <a:lnTo>
                    <a:pt x="1666696" y="774267"/>
                  </a:lnTo>
                  <a:lnTo>
                    <a:pt x="0" y="774267"/>
                  </a:lnTo>
                  <a:close/>
                </a:path>
              </a:pathLst>
            </a:custGeom>
            <a:solidFill>
              <a:srgbClr val="000000">
                <a:alpha val="0"/>
              </a:srgbClr>
            </a:solidFill>
            <a:ln w="38100" cap="sq">
              <a:solidFill>
                <a:srgbClr val="737373"/>
              </a:solidFill>
              <a:prstDash val="solid"/>
              <a:miter/>
            </a:ln>
          </p:spPr>
          <p:txBody>
            <a:bodyPr/>
            <a:lstStyle/>
            <a:p>
              <a:endParaRPr lang="en-US"/>
            </a:p>
          </p:txBody>
        </p:sp>
        <p:sp>
          <p:nvSpPr>
            <p:cNvPr id="7" name="TextBox 7"/>
            <p:cNvSpPr txBox="1"/>
            <p:nvPr/>
          </p:nvSpPr>
          <p:spPr>
            <a:xfrm>
              <a:off x="0" y="-38100"/>
              <a:ext cx="1666696" cy="812367"/>
            </a:xfrm>
            <a:prstGeom prst="rect">
              <a:avLst/>
            </a:prstGeom>
          </p:spPr>
          <p:txBody>
            <a:bodyPr lIns="50800" tIns="50800" rIns="50800" bIns="50800" rtlCol="0" anchor="ctr"/>
            <a:lstStyle/>
            <a:p>
              <a:pPr algn="ctr">
                <a:lnSpc>
                  <a:spcPts val="2659"/>
                </a:lnSpc>
              </a:pPr>
              <a:endParaRPr/>
            </a:p>
          </p:txBody>
        </p:sp>
      </p:grpSp>
      <p:sp>
        <p:nvSpPr>
          <p:cNvPr id="8" name="AutoShape 8"/>
          <p:cNvSpPr/>
          <p:nvPr/>
        </p:nvSpPr>
        <p:spPr>
          <a:xfrm>
            <a:off x="14139898" y="3473923"/>
            <a:ext cx="3119402" cy="0"/>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9" name="Group 9"/>
          <p:cNvGrpSpPr/>
          <p:nvPr/>
        </p:nvGrpSpPr>
        <p:grpSpPr>
          <a:xfrm>
            <a:off x="16366330" y="5469158"/>
            <a:ext cx="576517" cy="576517"/>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7373"/>
            </a:solidFill>
          </p:spPr>
          <p:txBody>
            <a:bodyPr/>
            <a:lstStyle/>
            <a:p>
              <a:endParaRPr lang="en-US"/>
            </a:p>
          </p:txBody>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492035" y="5632399"/>
            <a:ext cx="325106" cy="250036"/>
          </a:xfrm>
          <a:custGeom>
            <a:avLst/>
            <a:gdLst/>
            <a:ahLst/>
            <a:cxnLst/>
            <a:rect l="l" t="t" r="r" b="b"/>
            <a:pathLst>
              <a:path w="325106" h="250036">
                <a:moveTo>
                  <a:pt x="0" y="0"/>
                </a:moveTo>
                <a:lnTo>
                  <a:pt x="325106" y="0"/>
                </a:lnTo>
                <a:lnTo>
                  <a:pt x="325106" y="250036"/>
                </a:lnTo>
                <a:lnTo>
                  <a:pt x="0" y="2500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13" name="Group 13"/>
          <p:cNvGrpSpPr/>
          <p:nvPr/>
        </p:nvGrpSpPr>
        <p:grpSpPr>
          <a:xfrm>
            <a:off x="16366330" y="6436200"/>
            <a:ext cx="576517" cy="576517"/>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7373"/>
            </a:solidFill>
          </p:spPr>
          <p:txBody>
            <a:bodyPr/>
            <a:lstStyle/>
            <a:p>
              <a:endParaRPr lang="en-US"/>
            </a:p>
          </p:txBody>
        </p:sp>
        <p:sp>
          <p:nvSpPr>
            <p:cNvPr id="15" name="TextBox 1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6" name="Freeform 16"/>
          <p:cNvSpPr/>
          <p:nvPr/>
        </p:nvSpPr>
        <p:spPr>
          <a:xfrm>
            <a:off x="16445431" y="6515301"/>
            <a:ext cx="418315" cy="418315"/>
          </a:xfrm>
          <a:custGeom>
            <a:avLst/>
            <a:gdLst/>
            <a:ahLst/>
            <a:cxnLst/>
            <a:rect l="l" t="t" r="r" b="b"/>
            <a:pathLst>
              <a:path w="418315" h="418315">
                <a:moveTo>
                  <a:pt x="0" y="0"/>
                </a:moveTo>
                <a:lnTo>
                  <a:pt x="418314" y="0"/>
                </a:lnTo>
                <a:lnTo>
                  <a:pt x="418314" y="418315"/>
                </a:lnTo>
                <a:lnTo>
                  <a:pt x="0" y="4183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7" name="Group 17"/>
          <p:cNvGrpSpPr/>
          <p:nvPr/>
        </p:nvGrpSpPr>
        <p:grpSpPr>
          <a:xfrm>
            <a:off x="16366330" y="4502116"/>
            <a:ext cx="576517" cy="57651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37373"/>
            </a:solidFill>
            <a:ln cap="sq">
              <a:noFill/>
              <a:prstDash val="solid"/>
              <a:miter/>
            </a:ln>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marL="0" lvl="0" indent="0" algn="ctr">
                <a:lnSpc>
                  <a:spcPts val="2659"/>
                </a:lnSpc>
                <a:spcBef>
                  <a:spcPct val="0"/>
                </a:spcBef>
              </a:pPr>
              <a:endParaRPr/>
            </a:p>
          </p:txBody>
        </p:sp>
      </p:grpSp>
      <p:sp>
        <p:nvSpPr>
          <p:cNvPr id="20" name="Freeform 20"/>
          <p:cNvSpPr/>
          <p:nvPr/>
        </p:nvSpPr>
        <p:spPr>
          <a:xfrm flipH="1">
            <a:off x="16473082" y="4608869"/>
            <a:ext cx="363011" cy="363011"/>
          </a:xfrm>
          <a:custGeom>
            <a:avLst/>
            <a:gdLst/>
            <a:ahLst/>
            <a:cxnLst/>
            <a:rect l="l" t="t" r="r" b="b"/>
            <a:pathLst>
              <a:path w="363011" h="363011">
                <a:moveTo>
                  <a:pt x="363012" y="0"/>
                </a:moveTo>
                <a:lnTo>
                  <a:pt x="0" y="0"/>
                </a:lnTo>
                <a:lnTo>
                  <a:pt x="0" y="363011"/>
                </a:lnTo>
                <a:lnTo>
                  <a:pt x="363012" y="363011"/>
                </a:lnTo>
                <a:lnTo>
                  <a:pt x="363012"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21" name="Group 21"/>
          <p:cNvGrpSpPr/>
          <p:nvPr/>
        </p:nvGrpSpPr>
        <p:grpSpPr>
          <a:xfrm>
            <a:off x="1194684" y="1582126"/>
            <a:ext cx="6993014" cy="6993014"/>
            <a:chOff x="0" y="0"/>
            <a:chExt cx="9324018" cy="9324018"/>
          </a:xfrm>
        </p:grpSpPr>
        <p:grpSp>
          <p:nvGrpSpPr>
            <p:cNvPr id="22" name="Group 22"/>
            <p:cNvGrpSpPr/>
            <p:nvPr/>
          </p:nvGrpSpPr>
          <p:grpSpPr>
            <a:xfrm>
              <a:off x="786802" y="786802"/>
              <a:ext cx="7750414" cy="7750414"/>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2660"/>
                  </a:lnSpc>
                </a:pPr>
                <a:endParaRPr/>
              </a:p>
            </p:txBody>
          </p:sp>
        </p:grpSp>
        <p:grpSp>
          <p:nvGrpSpPr>
            <p:cNvPr id="25" name="Group 25"/>
            <p:cNvGrpSpPr/>
            <p:nvPr/>
          </p:nvGrpSpPr>
          <p:grpSpPr>
            <a:xfrm>
              <a:off x="0" y="0"/>
              <a:ext cx="9324018" cy="932401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a:stretch>
              </a:blipFill>
            </p:spPr>
            <p:txBody>
              <a:bodyPr/>
              <a:lstStyle/>
              <a:p>
                <a:endParaRPr lang="en-US"/>
              </a:p>
            </p:txBody>
          </p:sp>
        </p:grpSp>
      </p:grpSp>
      <p:sp>
        <p:nvSpPr>
          <p:cNvPr id="27" name="TextBox 27"/>
          <p:cNvSpPr txBox="1"/>
          <p:nvPr/>
        </p:nvSpPr>
        <p:spPr>
          <a:xfrm>
            <a:off x="8463923" y="1158726"/>
            <a:ext cx="8795377" cy="2089151"/>
          </a:xfrm>
          <a:prstGeom prst="rect">
            <a:avLst/>
          </a:prstGeom>
        </p:spPr>
        <p:txBody>
          <a:bodyPr lIns="0" tIns="0" rIns="0" bIns="0" rtlCol="0" anchor="t">
            <a:spAutoFit/>
          </a:bodyPr>
          <a:lstStyle/>
          <a:p>
            <a:pPr algn="r">
              <a:lnSpc>
                <a:spcPts val="8000"/>
              </a:lnSpc>
            </a:pPr>
            <a:r>
              <a:rPr lang="en-US" sz="8000">
                <a:solidFill>
                  <a:srgbClr val="000000"/>
                </a:solidFill>
                <a:latin typeface="Archivo Black"/>
                <a:ea typeface="Archivo Black"/>
                <a:cs typeface="Archivo Black"/>
                <a:sym typeface="Archivo Black"/>
              </a:rPr>
              <a:t>Connect </a:t>
            </a:r>
          </a:p>
          <a:p>
            <a:pPr algn="r">
              <a:lnSpc>
                <a:spcPts val="8000"/>
              </a:lnSpc>
            </a:pPr>
            <a:r>
              <a:rPr lang="en-US" sz="8000">
                <a:solidFill>
                  <a:srgbClr val="000000"/>
                </a:solidFill>
                <a:latin typeface="Archivo Black"/>
                <a:ea typeface="Archivo Black"/>
                <a:cs typeface="Archivo Black"/>
                <a:sym typeface="Archivo Black"/>
              </a:rPr>
              <a:t>With Us!</a:t>
            </a:r>
          </a:p>
        </p:txBody>
      </p:sp>
      <p:sp>
        <p:nvSpPr>
          <p:cNvPr id="28" name="TextBox 28"/>
          <p:cNvSpPr txBox="1"/>
          <p:nvPr/>
        </p:nvSpPr>
        <p:spPr>
          <a:xfrm>
            <a:off x="11353598" y="5522506"/>
            <a:ext cx="4817323" cy="422295"/>
          </a:xfrm>
          <a:prstGeom prst="rect">
            <a:avLst/>
          </a:prstGeom>
        </p:spPr>
        <p:txBody>
          <a:bodyPr lIns="0" tIns="0" rIns="0" bIns="0" rtlCol="0" anchor="t">
            <a:spAutoFit/>
          </a:bodyPr>
          <a:lstStyle/>
          <a:p>
            <a:pPr algn="r">
              <a:lnSpc>
                <a:spcPts val="3498"/>
              </a:lnSpc>
            </a:pPr>
            <a:r>
              <a:rPr lang="en-US" sz="2499">
                <a:solidFill>
                  <a:srgbClr val="000000"/>
                </a:solidFill>
                <a:latin typeface="Aileron"/>
                <a:ea typeface="Aileron"/>
                <a:cs typeface="Aileron"/>
                <a:sym typeface="Aileron"/>
              </a:rPr>
              <a:t>Ethics.Commission@sec.nm.gov</a:t>
            </a:r>
          </a:p>
        </p:txBody>
      </p:sp>
      <p:sp>
        <p:nvSpPr>
          <p:cNvPr id="29" name="TextBox 29"/>
          <p:cNvSpPr txBox="1"/>
          <p:nvPr/>
        </p:nvSpPr>
        <p:spPr>
          <a:xfrm>
            <a:off x="11353598" y="6489548"/>
            <a:ext cx="4817323" cy="422295"/>
          </a:xfrm>
          <a:prstGeom prst="rect">
            <a:avLst/>
          </a:prstGeom>
        </p:spPr>
        <p:txBody>
          <a:bodyPr lIns="0" tIns="0" rIns="0" bIns="0" rtlCol="0" anchor="t">
            <a:spAutoFit/>
          </a:bodyPr>
          <a:lstStyle/>
          <a:p>
            <a:pPr algn="r">
              <a:lnSpc>
                <a:spcPts val="3498"/>
              </a:lnSpc>
            </a:pPr>
            <a:r>
              <a:rPr lang="en-US" sz="2499" spc="124">
                <a:solidFill>
                  <a:srgbClr val="000000"/>
                </a:solidFill>
                <a:latin typeface="Aileron"/>
                <a:ea typeface="Aileron"/>
                <a:cs typeface="Aileron"/>
                <a:sym typeface="Aileron"/>
              </a:rPr>
              <a:t>www.sec.nm.gov</a:t>
            </a:r>
          </a:p>
        </p:txBody>
      </p:sp>
      <p:sp>
        <p:nvSpPr>
          <p:cNvPr id="30" name="TextBox 30"/>
          <p:cNvSpPr txBox="1"/>
          <p:nvPr/>
        </p:nvSpPr>
        <p:spPr>
          <a:xfrm>
            <a:off x="11353598" y="4555464"/>
            <a:ext cx="4817323" cy="422295"/>
          </a:xfrm>
          <a:prstGeom prst="rect">
            <a:avLst/>
          </a:prstGeom>
        </p:spPr>
        <p:txBody>
          <a:bodyPr lIns="0" tIns="0" rIns="0" bIns="0" rtlCol="0" anchor="t">
            <a:spAutoFit/>
          </a:bodyPr>
          <a:lstStyle/>
          <a:p>
            <a:pPr marL="0" lvl="0" indent="0" algn="r">
              <a:lnSpc>
                <a:spcPts val="3498"/>
              </a:lnSpc>
              <a:spcBef>
                <a:spcPct val="0"/>
              </a:spcBef>
            </a:pPr>
            <a:r>
              <a:rPr lang="en-US" sz="2499">
                <a:solidFill>
                  <a:srgbClr val="000000"/>
                </a:solidFill>
                <a:latin typeface="Aileron"/>
                <a:ea typeface="Aileron"/>
                <a:cs typeface="Aileron"/>
                <a:sym typeface="Aileron"/>
              </a:rPr>
              <a:t>505</a:t>
            </a:r>
            <a:r>
              <a:rPr lang="en-US" sz="2499" u="none">
                <a:solidFill>
                  <a:srgbClr val="000000"/>
                </a:solidFill>
                <a:latin typeface="Aileron"/>
                <a:ea typeface="Aileron"/>
                <a:cs typeface="Aileron"/>
                <a:sym typeface="Aileron"/>
              </a:rPr>
              <a:t>-554-7706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0E619-556C-104F-C904-D41E8E15F1C7}"/>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010A19EA-CD55-CF17-C5F6-200797CDF9B9}"/>
              </a:ext>
            </a:extLst>
          </p:cNvPr>
          <p:cNvGrpSpPr/>
          <p:nvPr/>
        </p:nvGrpSpPr>
        <p:grpSpPr>
          <a:xfrm>
            <a:off x="4964118" y="-107212"/>
            <a:ext cx="574746" cy="10920495"/>
            <a:chOff x="0" y="0"/>
            <a:chExt cx="151373" cy="2876180"/>
          </a:xfrm>
        </p:grpSpPr>
        <p:sp>
          <p:nvSpPr>
            <p:cNvPr id="5" name="Freeform 5">
              <a:extLst>
                <a:ext uri="{FF2B5EF4-FFF2-40B4-BE49-F238E27FC236}">
                  <a16:creationId xmlns:a16="http://schemas.microsoft.com/office/drawing/2014/main" id="{6583BA8E-8197-E682-A8DA-DF888A253243}"/>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6" name="TextBox 6">
              <a:extLst>
                <a:ext uri="{FF2B5EF4-FFF2-40B4-BE49-F238E27FC236}">
                  <a16:creationId xmlns:a16="http://schemas.microsoft.com/office/drawing/2014/main" id="{F388368F-0713-77C9-8B8A-0833CEE8EBC8}"/>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7" name="TextBox 7">
            <a:extLst>
              <a:ext uri="{FF2B5EF4-FFF2-40B4-BE49-F238E27FC236}">
                <a16:creationId xmlns:a16="http://schemas.microsoft.com/office/drawing/2014/main" id="{DCA2AE46-86EC-8D79-71CB-72DEDF31BAA9}"/>
              </a:ext>
            </a:extLst>
          </p:cNvPr>
          <p:cNvSpPr txBox="1"/>
          <p:nvPr/>
        </p:nvSpPr>
        <p:spPr>
          <a:xfrm>
            <a:off x="10532893" y="654149"/>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9" name="TextBox 9">
            <a:extLst>
              <a:ext uri="{FF2B5EF4-FFF2-40B4-BE49-F238E27FC236}">
                <a16:creationId xmlns:a16="http://schemas.microsoft.com/office/drawing/2014/main" id="{33B486F9-56BF-8810-E14E-09A500221DF1}"/>
              </a:ext>
            </a:extLst>
          </p:cNvPr>
          <p:cNvSpPr txBox="1"/>
          <p:nvPr/>
        </p:nvSpPr>
        <p:spPr>
          <a:xfrm>
            <a:off x="5943600" y="1634971"/>
            <a:ext cx="11315700" cy="730250"/>
          </a:xfrm>
          <a:prstGeom prst="rect">
            <a:avLst/>
          </a:prstGeom>
        </p:spPr>
        <p:txBody>
          <a:bodyPr wrap="square" lIns="0" tIns="0" rIns="0" bIns="0" rtlCol="0" anchor="t">
            <a:spAutoFit/>
          </a:bodyPr>
          <a:lstStyle/>
          <a:p>
            <a:pPr algn="r">
              <a:lnSpc>
                <a:spcPts val="5499"/>
              </a:lnSpc>
            </a:pPr>
            <a:r>
              <a:rPr lang="en-US" sz="5499">
                <a:solidFill>
                  <a:srgbClr val="000000"/>
                </a:solidFill>
                <a:latin typeface="Archivo Black"/>
                <a:ea typeface="Archivo Black"/>
                <a:cs typeface="Archivo Black"/>
                <a:sym typeface="Archivo Black"/>
              </a:rPr>
              <a:t>Gifts</a:t>
            </a:r>
          </a:p>
        </p:txBody>
      </p:sp>
      <p:sp>
        <p:nvSpPr>
          <p:cNvPr id="10" name="AutoShape 10">
            <a:extLst>
              <a:ext uri="{FF2B5EF4-FFF2-40B4-BE49-F238E27FC236}">
                <a16:creationId xmlns:a16="http://schemas.microsoft.com/office/drawing/2014/main" id="{8C9075BB-C0E9-E4C6-DD5B-B0BFDC356906}"/>
              </a:ext>
            </a:extLst>
          </p:cNvPr>
          <p:cNvSpPr/>
          <p:nvPr/>
        </p:nvSpPr>
        <p:spPr>
          <a:xfrm>
            <a:off x="14139898" y="2355696"/>
            <a:ext cx="3119402" cy="0"/>
          </a:xfrm>
          <a:prstGeom prst="line">
            <a:avLst/>
          </a:prstGeom>
          <a:ln w="19050" cap="flat">
            <a:solidFill>
              <a:srgbClr val="000000"/>
            </a:solidFill>
            <a:prstDash val="solid"/>
            <a:headEnd type="none" w="sm" len="sm"/>
            <a:tailEnd type="none" w="sm" len="sm"/>
          </a:ln>
        </p:spPr>
        <p:txBody>
          <a:bodyPr/>
          <a:lstStyle/>
          <a:p>
            <a:endParaRPr lang="en-US"/>
          </a:p>
        </p:txBody>
      </p:sp>
      <p:sp>
        <p:nvSpPr>
          <p:cNvPr id="11" name="TextBox 11">
            <a:extLst>
              <a:ext uri="{FF2B5EF4-FFF2-40B4-BE49-F238E27FC236}">
                <a16:creationId xmlns:a16="http://schemas.microsoft.com/office/drawing/2014/main" id="{8599AD29-8337-2B0C-2B68-001D3280BBAB}"/>
              </a:ext>
            </a:extLst>
          </p:cNvPr>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sp>
        <p:nvSpPr>
          <p:cNvPr id="12" name="TextBox 11">
            <a:extLst>
              <a:ext uri="{FF2B5EF4-FFF2-40B4-BE49-F238E27FC236}">
                <a16:creationId xmlns:a16="http://schemas.microsoft.com/office/drawing/2014/main" id="{097037A1-7199-8671-C7C4-435710C8A2EA}"/>
              </a:ext>
            </a:extLst>
          </p:cNvPr>
          <p:cNvSpPr txBox="1"/>
          <p:nvPr/>
        </p:nvSpPr>
        <p:spPr>
          <a:xfrm>
            <a:off x="6809874" y="2549393"/>
            <a:ext cx="10154652" cy="7294305"/>
          </a:xfrm>
          <a:prstGeom prst="rect">
            <a:avLst/>
          </a:prstGeom>
          <a:noFill/>
        </p:spPr>
        <p:txBody>
          <a:bodyPr wrap="square" rtlCol="0">
            <a:spAutoFit/>
          </a:bodyPr>
          <a:lstStyle/>
          <a:p>
            <a:r>
              <a:rPr lang="en-US" sz="3600" b="1">
                <a:latin typeface="Aileron" panose="020B0604020202020204" charset="0"/>
              </a:rPr>
              <a:t>1. </a:t>
            </a:r>
            <a:r>
              <a:rPr lang="en-US" sz="3600" b="1" u="sng">
                <a:latin typeface="Aileron" panose="020B0604020202020204" charset="0"/>
              </a:rPr>
              <a:t>Member is the </a:t>
            </a:r>
            <a:r>
              <a:rPr lang="en-US" sz="3600" b="1" i="1" u="sng" err="1">
                <a:latin typeface="Aileron" panose="020B0604020202020204" charset="0"/>
              </a:rPr>
              <a:t>Donee</a:t>
            </a:r>
            <a:endParaRPr lang="en-US" sz="3600" b="1" i="1" u="sng">
              <a:latin typeface="Aileron" panose="020B0604020202020204" charset="0"/>
            </a:endParaRPr>
          </a:p>
          <a:p>
            <a:endParaRPr lang="en-US" sz="3600" b="1">
              <a:latin typeface="Aileron" panose="020B0604020202020204" charset="0"/>
            </a:endParaRPr>
          </a:p>
          <a:p>
            <a:pPr lvl="1"/>
            <a:r>
              <a:rPr lang="en-US" sz="3600" b="1">
                <a:latin typeface="Aileron" panose="020B0604020202020204" charset="0"/>
              </a:rPr>
              <a:t>Basic gift rules (Gift Act)</a:t>
            </a:r>
          </a:p>
          <a:p>
            <a:pPr lvl="1"/>
            <a:endParaRPr lang="en-US" sz="3600" b="1">
              <a:latin typeface="Aileron" panose="020B0604020202020204" charset="0"/>
            </a:endParaRPr>
          </a:p>
          <a:p>
            <a:pPr lvl="1"/>
            <a:r>
              <a:rPr lang="en-US" sz="3600" b="1">
                <a:latin typeface="Aileron" panose="020B0604020202020204" charset="0"/>
              </a:rPr>
              <a:t>Rules about honoraria (Governmental Conduct Act)</a:t>
            </a:r>
          </a:p>
          <a:p>
            <a:pPr lvl="1"/>
            <a:r>
              <a:rPr lang="en-US" sz="3600" b="1">
                <a:latin typeface="Aileron" panose="020B0604020202020204" charset="0"/>
              </a:rPr>
              <a:t> </a:t>
            </a:r>
          </a:p>
          <a:p>
            <a:r>
              <a:rPr lang="en-US" sz="3600" b="1">
                <a:latin typeface="Aileron" panose="020B0604020202020204" charset="0"/>
              </a:rPr>
              <a:t>2.  </a:t>
            </a:r>
            <a:r>
              <a:rPr lang="en-US" sz="3600" b="1" u="sng">
                <a:latin typeface="Aileron" panose="020B0604020202020204" charset="0"/>
              </a:rPr>
              <a:t>Member is the </a:t>
            </a:r>
            <a:r>
              <a:rPr lang="en-US" sz="3600" b="1" i="1" u="sng">
                <a:latin typeface="Aileron" panose="020B0604020202020204" charset="0"/>
              </a:rPr>
              <a:t>Donor</a:t>
            </a:r>
          </a:p>
          <a:p>
            <a:pPr marL="342900" indent="-342900">
              <a:buFont typeface="+mj-lt"/>
              <a:buAutoNum type="arabicPeriod"/>
            </a:pPr>
            <a:endParaRPr lang="en-US" sz="3600" b="1">
              <a:latin typeface="Aileron" panose="020B0604020202020204" charset="0"/>
            </a:endParaRPr>
          </a:p>
          <a:p>
            <a:pPr lvl="1"/>
            <a:r>
              <a:rPr lang="en-US" sz="3600" b="1">
                <a:latin typeface="Aileron" panose="020B0604020202020204" charset="0"/>
              </a:rPr>
              <a:t>Gifts of campaign funds (Campaign Reporting Act)</a:t>
            </a:r>
          </a:p>
          <a:p>
            <a:pPr lvl="1"/>
            <a:endParaRPr lang="en-US" sz="3600" b="1">
              <a:latin typeface="Aileron" panose="020B0604020202020204" charset="0"/>
            </a:endParaRPr>
          </a:p>
          <a:p>
            <a:pPr lvl="1"/>
            <a:r>
              <a:rPr lang="en-US" sz="3600" b="1">
                <a:latin typeface="Aileron" panose="020B0604020202020204" charset="0"/>
              </a:rPr>
              <a:t>Gifts of campaign funds (First Amendment)</a:t>
            </a:r>
          </a:p>
        </p:txBody>
      </p:sp>
      <p:grpSp>
        <p:nvGrpSpPr>
          <p:cNvPr id="2" name="Group 2">
            <a:extLst>
              <a:ext uri="{FF2B5EF4-FFF2-40B4-BE49-F238E27FC236}">
                <a16:creationId xmlns:a16="http://schemas.microsoft.com/office/drawing/2014/main" id="{39445522-050F-48E0-5971-4093135BD2DB}"/>
              </a:ext>
            </a:extLst>
          </p:cNvPr>
          <p:cNvGrpSpPr/>
          <p:nvPr/>
        </p:nvGrpSpPr>
        <p:grpSpPr>
          <a:xfrm>
            <a:off x="0" y="0"/>
            <a:ext cx="4964118" cy="10287000"/>
            <a:chOff x="0" y="0"/>
            <a:chExt cx="6618823" cy="13716000"/>
          </a:xfrm>
        </p:grpSpPr>
        <p:pic>
          <p:nvPicPr>
            <p:cNvPr id="3" name="Picture 3">
              <a:extLst>
                <a:ext uri="{FF2B5EF4-FFF2-40B4-BE49-F238E27FC236}">
                  <a16:creationId xmlns:a16="http://schemas.microsoft.com/office/drawing/2014/main" id="{0B2F02C7-6909-6122-F3DC-47AA6CB3E78A}"/>
                </a:ext>
              </a:extLst>
            </p:cNvPr>
            <p:cNvPicPr>
              <a:picLocks noChangeAspect="1"/>
            </p:cNvPicPr>
            <p:nvPr/>
          </p:nvPicPr>
          <p:blipFill>
            <a:blip r:embed="rId2"/>
            <a:srcRect l="33924" r="33924"/>
            <a:stretch>
              <a:fillRect/>
            </a:stretch>
          </p:blipFill>
          <p:spPr>
            <a:xfrm>
              <a:off x="0" y="0"/>
              <a:ext cx="6618823" cy="13716000"/>
            </a:xfrm>
            <a:prstGeom prst="rect">
              <a:avLst/>
            </a:prstGeom>
          </p:spPr>
        </p:pic>
      </p:grpSp>
    </p:spTree>
    <p:extLst>
      <p:ext uri="{BB962C8B-B14F-4D97-AF65-F5344CB8AC3E}">
        <p14:creationId xmlns:p14="http://schemas.microsoft.com/office/powerpoint/2010/main" val="304745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3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 fill="hold"/>
                                        <p:tgtEl>
                                          <p:spTgt spid="4"/>
                                        </p:tgtEl>
                                        <p:attrNameLst>
                                          <p:attrName>ppt_x</p:attrName>
                                        </p:attrNameLst>
                                      </p:cBhvr>
                                      <p:tavLst>
                                        <p:tav tm="0">
                                          <p:val>
                                            <p:strVal val="0-#ppt_w/2"/>
                                          </p:val>
                                        </p:tav>
                                        <p:tav tm="100000">
                                          <p:val>
                                            <p:strVal val="#ppt_x"/>
                                          </p:val>
                                        </p:tav>
                                      </p:tavLst>
                                    </p:anim>
                                    <p:anim calcmode="lin" valueType="num">
                                      <p:cBhvr additive="base">
                                        <p:cTn id="20" dur="2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30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200" fill="hold"/>
                                        <p:tgtEl>
                                          <p:spTgt spid="2"/>
                                        </p:tgtEl>
                                        <p:attrNameLst>
                                          <p:attrName>ppt_x</p:attrName>
                                        </p:attrNameLst>
                                      </p:cBhvr>
                                      <p:tavLst>
                                        <p:tav tm="0">
                                          <p:val>
                                            <p:strVal val="0-#ppt_w/2"/>
                                          </p:val>
                                        </p:tav>
                                        <p:tav tm="100000">
                                          <p:val>
                                            <p:strVal val="#ppt_x"/>
                                          </p:val>
                                        </p:tav>
                                      </p:tavLst>
                                    </p:anim>
                                    <p:anim calcmode="lin" valueType="num">
                                      <p:cBhvr additive="base">
                                        <p:cTn id="24" dur="2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0532893" y="654149"/>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11" name="TextBox 11"/>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grpSp>
        <p:nvGrpSpPr>
          <p:cNvPr id="18" name="Group 4">
            <a:extLst>
              <a:ext uri="{FF2B5EF4-FFF2-40B4-BE49-F238E27FC236}">
                <a16:creationId xmlns:a16="http://schemas.microsoft.com/office/drawing/2014/main" id="{F58565D7-115D-DB9B-3D01-9BCB8DBCA2DE}"/>
              </a:ext>
            </a:extLst>
          </p:cNvPr>
          <p:cNvGrpSpPr/>
          <p:nvPr/>
        </p:nvGrpSpPr>
        <p:grpSpPr>
          <a:xfrm>
            <a:off x="-53102" y="-251873"/>
            <a:ext cx="1081802" cy="10920495"/>
            <a:chOff x="0" y="0"/>
            <a:chExt cx="151373" cy="2876180"/>
          </a:xfrm>
        </p:grpSpPr>
        <p:sp>
          <p:nvSpPr>
            <p:cNvPr id="19" name="Freeform 5">
              <a:extLst>
                <a:ext uri="{FF2B5EF4-FFF2-40B4-BE49-F238E27FC236}">
                  <a16:creationId xmlns:a16="http://schemas.microsoft.com/office/drawing/2014/main" id="{9068F4CA-DE75-EB00-27B5-04621487AFCF}"/>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20" name="TextBox 6">
              <a:extLst>
                <a:ext uri="{FF2B5EF4-FFF2-40B4-BE49-F238E27FC236}">
                  <a16:creationId xmlns:a16="http://schemas.microsoft.com/office/drawing/2014/main" id="{16A03DCE-74F0-2077-72E2-7B6D6DA777DF}"/>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grpSp>
        <p:nvGrpSpPr>
          <p:cNvPr id="21" name="Group 20">
            <a:extLst>
              <a:ext uri="{FF2B5EF4-FFF2-40B4-BE49-F238E27FC236}">
                <a16:creationId xmlns:a16="http://schemas.microsoft.com/office/drawing/2014/main" id="{26EE98C1-C530-563D-38BF-B33705B01050}"/>
              </a:ext>
            </a:extLst>
          </p:cNvPr>
          <p:cNvGrpSpPr/>
          <p:nvPr/>
        </p:nvGrpSpPr>
        <p:grpSpPr>
          <a:xfrm>
            <a:off x="0" y="-107212"/>
            <a:ext cx="5538864" cy="10920495"/>
            <a:chOff x="0" y="-107212"/>
            <a:chExt cx="5538864" cy="10920495"/>
          </a:xfrm>
        </p:grpSpPr>
        <p:grpSp>
          <p:nvGrpSpPr>
            <p:cNvPr id="22" name="Group 2">
              <a:extLst>
                <a:ext uri="{FF2B5EF4-FFF2-40B4-BE49-F238E27FC236}">
                  <a16:creationId xmlns:a16="http://schemas.microsoft.com/office/drawing/2014/main" id="{8056F1B7-7012-43A9-94EA-724CA57DC28A}"/>
                </a:ext>
              </a:extLst>
            </p:cNvPr>
            <p:cNvGrpSpPr/>
            <p:nvPr/>
          </p:nvGrpSpPr>
          <p:grpSpPr>
            <a:xfrm>
              <a:off x="0" y="0"/>
              <a:ext cx="4964118" cy="10287000"/>
              <a:chOff x="0" y="0"/>
              <a:chExt cx="6618823" cy="13716000"/>
            </a:xfrm>
          </p:grpSpPr>
          <p:pic>
            <p:nvPicPr>
              <p:cNvPr id="26" name="Picture 3">
                <a:extLst>
                  <a:ext uri="{FF2B5EF4-FFF2-40B4-BE49-F238E27FC236}">
                    <a16:creationId xmlns:a16="http://schemas.microsoft.com/office/drawing/2014/main" id="{608E1072-7863-3011-81B3-955DF0A0DD74}"/>
                  </a:ext>
                </a:extLst>
              </p:cNvPr>
              <p:cNvPicPr>
                <a:picLocks noChangeAspect="1"/>
              </p:cNvPicPr>
              <p:nvPr/>
            </p:nvPicPr>
            <p:blipFill>
              <a:blip r:embed="rId2"/>
              <a:srcRect l="33924" r="33924"/>
              <a:stretch>
                <a:fillRect/>
              </a:stretch>
            </p:blipFill>
            <p:spPr>
              <a:xfrm>
                <a:off x="0" y="0"/>
                <a:ext cx="6618823" cy="13716000"/>
              </a:xfrm>
              <a:prstGeom prst="rect">
                <a:avLst/>
              </a:prstGeom>
            </p:spPr>
          </p:pic>
        </p:grpSp>
        <p:grpSp>
          <p:nvGrpSpPr>
            <p:cNvPr id="23" name="Group 4">
              <a:extLst>
                <a:ext uri="{FF2B5EF4-FFF2-40B4-BE49-F238E27FC236}">
                  <a16:creationId xmlns:a16="http://schemas.microsoft.com/office/drawing/2014/main" id="{EA692B7A-9178-6ECA-EF84-CED632AA30E4}"/>
                </a:ext>
              </a:extLst>
            </p:cNvPr>
            <p:cNvGrpSpPr/>
            <p:nvPr/>
          </p:nvGrpSpPr>
          <p:grpSpPr>
            <a:xfrm>
              <a:off x="4964118" y="-107212"/>
              <a:ext cx="574746" cy="10920495"/>
              <a:chOff x="0" y="0"/>
              <a:chExt cx="151373" cy="2876180"/>
            </a:xfrm>
          </p:grpSpPr>
          <p:sp>
            <p:nvSpPr>
              <p:cNvPr id="24" name="Freeform 5">
                <a:extLst>
                  <a:ext uri="{FF2B5EF4-FFF2-40B4-BE49-F238E27FC236}">
                    <a16:creationId xmlns:a16="http://schemas.microsoft.com/office/drawing/2014/main" id="{46609A10-0D32-DAF5-FE8C-917D2AAC7480}"/>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25" name="TextBox 6">
                <a:extLst>
                  <a:ext uri="{FF2B5EF4-FFF2-40B4-BE49-F238E27FC236}">
                    <a16:creationId xmlns:a16="http://schemas.microsoft.com/office/drawing/2014/main" id="{DD4D66DB-167C-9497-F8E7-E872043A4B2C}"/>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grpSp>
      <p:sp>
        <p:nvSpPr>
          <p:cNvPr id="27" name="AutoShape 10">
            <a:extLst>
              <a:ext uri="{FF2B5EF4-FFF2-40B4-BE49-F238E27FC236}">
                <a16:creationId xmlns:a16="http://schemas.microsoft.com/office/drawing/2014/main" id="{F5381DAD-3FFD-F216-1923-3DFEF0092C99}"/>
              </a:ext>
            </a:extLst>
          </p:cNvPr>
          <p:cNvSpPr/>
          <p:nvPr/>
        </p:nvSpPr>
        <p:spPr>
          <a:xfrm>
            <a:off x="1452598" y="1863725"/>
            <a:ext cx="4800600" cy="0"/>
          </a:xfrm>
          <a:prstGeom prst="line">
            <a:avLst/>
          </a:prstGeom>
          <a:ln w="19050" cap="flat">
            <a:solidFill>
              <a:srgbClr val="000000"/>
            </a:solidFill>
            <a:prstDash val="solid"/>
            <a:headEnd type="none" w="sm" len="sm"/>
            <a:tailEnd type="none" w="sm" len="sm"/>
          </a:ln>
        </p:spPr>
        <p:txBody>
          <a:bodyPr/>
          <a:lstStyle/>
          <a:p>
            <a:endParaRPr lang="en-US"/>
          </a:p>
        </p:txBody>
      </p:sp>
      <p:sp>
        <p:nvSpPr>
          <p:cNvPr id="28" name="TextBox 38">
            <a:extLst>
              <a:ext uri="{FF2B5EF4-FFF2-40B4-BE49-F238E27FC236}">
                <a16:creationId xmlns:a16="http://schemas.microsoft.com/office/drawing/2014/main" id="{864DD2D0-BD18-A467-B152-4049E48CFD5C}"/>
              </a:ext>
            </a:extLst>
          </p:cNvPr>
          <p:cNvSpPr txBox="1"/>
          <p:nvPr/>
        </p:nvSpPr>
        <p:spPr>
          <a:xfrm>
            <a:off x="1371600" y="1133475"/>
            <a:ext cx="12344400" cy="725007"/>
          </a:xfrm>
          <a:prstGeom prst="rect">
            <a:avLst/>
          </a:prstGeom>
        </p:spPr>
        <p:txBody>
          <a:bodyPr wrap="square" lIns="0" tIns="0" rIns="0" bIns="0" rtlCol="0" anchor="t">
            <a:spAutoFit/>
          </a:bodyPr>
          <a:lstStyle/>
          <a:p>
            <a:pPr algn="l">
              <a:lnSpc>
                <a:spcPts val="5499"/>
              </a:lnSpc>
            </a:pPr>
            <a:r>
              <a:rPr lang="en-US" sz="5499">
                <a:solidFill>
                  <a:srgbClr val="000000"/>
                </a:solidFill>
                <a:latin typeface="Archivo Black"/>
                <a:ea typeface="Archivo Black"/>
                <a:cs typeface="Archivo Black"/>
                <a:sym typeface="Archivo Black"/>
              </a:rPr>
              <a:t>Gifts: Member is </a:t>
            </a:r>
            <a:r>
              <a:rPr lang="en-US" sz="5499" err="1">
                <a:solidFill>
                  <a:srgbClr val="000000"/>
                </a:solidFill>
                <a:latin typeface="Archivo Black"/>
                <a:ea typeface="Archivo Black"/>
                <a:cs typeface="Archivo Black"/>
                <a:sym typeface="Archivo Black"/>
              </a:rPr>
              <a:t>Donee</a:t>
            </a:r>
            <a:endParaRPr lang="en-US" sz="5499">
              <a:solidFill>
                <a:srgbClr val="000000"/>
              </a:solidFill>
              <a:latin typeface="Archivo Black"/>
              <a:ea typeface="Archivo Black"/>
              <a:cs typeface="Archivo Black"/>
              <a:sym typeface="Archivo Black"/>
            </a:endParaRPr>
          </a:p>
        </p:txBody>
      </p:sp>
      <p:sp>
        <p:nvSpPr>
          <p:cNvPr id="29" name="TextBox 8">
            <a:extLst>
              <a:ext uri="{FF2B5EF4-FFF2-40B4-BE49-F238E27FC236}">
                <a16:creationId xmlns:a16="http://schemas.microsoft.com/office/drawing/2014/main" id="{643911F9-67A0-37C0-F90C-33A7D6CAB18E}"/>
              </a:ext>
            </a:extLst>
          </p:cNvPr>
          <p:cNvSpPr txBox="1"/>
          <p:nvPr/>
        </p:nvSpPr>
        <p:spPr>
          <a:xfrm>
            <a:off x="1452598" y="2403361"/>
            <a:ext cx="15806702" cy="6894195"/>
          </a:xfrm>
          <a:prstGeom prst="rect">
            <a:avLst/>
          </a:prstGeom>
        </p:spPr>
        <p:txBody>
          <a:bodyPr wrap="square" lIns="0" tIns="0" rIns="0" bIns="0" rtlCol="0" anchor="t">
            <a:spAutoFit/>
          </a:bodyPr>
          <a:lstStyle/>
          <a:p>
            <a:pPr algn="just"/>
            <a:r>
              <a:rPr lang="en-US" sz="2800" b="1" u="sng">
                <a:solidFill>
                  <a:srgbClr val="000000"/>
                </a:solidFill>
                <a:latin typeface="Aileron" panose="020B0604020202020204" charset="0"/>
                <a:ea typeface="Aileron Bold"/>
                <a:cs typeface="Aileron Bold"/>
                <a:sym typeface="Aileron Bold"/>
              </a:rPr>
              <a:t>$250 per gift limitation</a:t>
            </a:r>
          </a:p>
          <a:p>
            <a:pPr marL="462534" lvl="1" indent="-231267" algn="just">
              <a:buFont typeface="Arial"/>
              <a:buChar char="•"/>
            </a:pPr>
            <a:r>
              <a:rPr lang="en-US" sz="2800">
                <a:solidFill>
                  <a:srgbClr val="000000"/>
                </a:solidFill>
                <a:latin typeface="Aileron" panose="020B0604020202020204" charset="0"/>
                <a:ea typeface="Aileron"/>
                <a:cs typeface="Aileron"/>
                <a:sym typeface="Aileron"/>
              </a:rPr>
              <a:t>Legislators may not knowingly accept from a </a:t>
            </a:r>
            <a:r>
              <a:rPr lang="en-US" sz="2800" i="1">
                <a:solidFill>
                  <a:srgbClr val="000000"/>
                </a:solidFill>
                <a:latin typeface="Aileron" panose="020B0604020202020204" charset="0"/>
                <a:ea typeface="Aileron Italics"/>
                <a:cs typeface="Aileron Italics"/>
                <a:sym typeface="Aileron Italics"/>
              </a:rPr>
              <a:t>restricted donor</a:t>
            </a:r>
            <a:r>
              <a:rPr lang="en-US" sz="2800">
                <a:solidFill>
                  <a:srgbClr val="000000"/>
                </a:solidFill>
                <a:latin typeface="Aileron" panose="020B0604020202020204" charset="0"/>
                <a:ea typeface="Aileron"/>
                <a:cs typeface="Aileron"/>
                <a:sym typeface="Aileron"/>
              </a:rPr>
              <a:t> a gift of a market value of greater than $250.  § 10-16B-3(A) (2007).</a:t>
            </a:r>
          </a:p>
          <a:p>
            <a:pPr algn="just"/>
            <a:endParaRPr lang="en-US" sz="2800">
              <a:solidFill>
                <a:srgbClr val="000000"/>
              </a:solidFill>
              <a:latin typeface="Aileron" panose="020B0604020202020204" charset="0"/>
              <a:ea typeface="Aileron"/>
              <a:cs typeface="Aileron"/>
              <a:sym typeface="Aileron"/>
            </a:endParaRPr>
          </a:p>
          <a:p>
            <a:pPr algn="just"/>
            <a:r>
              <a:rPr lang="en-US" sz="2800" b="1" u="sng">
                <a:solidFill>
                  <a:srgbClr val="000000"/>
                </a:solidFill>
                <a:latin typeface="Aileron" panose="020B0604020202020204" charset="0"/>
                <a:ea typeface="Aileron Bold"/>
                <a:cs typeface="Aileron Bold"/>
                <a:sym typeface="Aileron Bold"/>
              </a:rPr>
              <a:t>Limitations on giving by lobbyists and government contractors</a:t>
            </a:r>
          </a:p>
          <a:p>
            <a:pPr marL="462534" lvl="1" indent="-231267" algn="just">
              <a:buFont typeface="Arial"/>
              <a:buChar char="•"/>
            </a:pPr>
            <a:r>
              <a:rPr lang="en-US" sz="2800" i="1">
                <a:solidFill>
                  <a:srgbClr val="000000"/>
                </a:solidFill>
                <a:latin typeface="Aileron" panose="020B0604020202020204" charset="0"/>
                <a:ea typeface="Aileron Italics"/>
                <a:cs typeface="Aileron Italics"/>
                <a:sym typeface="Aileron Italics"/>
              </a:rPr>
              <a:t>Restricted donors</a:t>
            </a:r>
            <a:r>
              <a:rPr lang="en-US" sz="2800">
                <a:solidFill>
                  <a:srgbClr val="000000"/>
                </a:solidFill>
                <a:latin typeface="Aileron" panose="020B0604020202020204" charset="0"/>
                <a:ea typeface="Aileron"/>
                <a:cs typeface="Aileron"/>
                <a:sym typeface="Aileron"/>
              </a:rPr>
              <a:t> may not knowingly donate a gift to a legislator or their family (i.e., spouse or dependent children) of a market value of greater than $250. § 10-16B-3(A) (2007).</a:t>
            </a:r>
          </a:p>
          <a:p>
            <a:pPr algn="just"/>
            <a:endParaRPr lang="en-US" sz="2800">
              <a:solidFill>
                <a:srgbClr val="000000"/>
              </a:solidFill>
              <a:latin typeface="Aileron" panose="020B0604020202020204" charset="0"/>
              <a:ea typeface="Aileron"/>
              <a:cs typeface="Aileron"/>
              <a:sym typeface="Aileron"/>
            </a:endParaRPr>
          </a:p>
          <a:p>
            <a:pPr marL="462534" lvl="1" indent="-231267" algn="just">
              <a:buFont typeface="Arial"/>
              <a:buChar char="•"/>
            </a:pPr>
            <a:r>
              <a:rPr lang="en-US" sz="2800">
                <a:solidFill>
                  <a:srgbClr val="000000"/>
                </a:solidFill>
                <a:latin typeface="Aileron" panose="020B0604020202020204" charset="0"/>
                <a:ea typeface="Aileron"/>
                <a:cs typeface="Aileron"/>
                <a:sym typeface="Aileron"/>
              </a:rPr>
              <a:t>A lobbyist, a lobbyist’s employer, or a government contractor cannot donate  gifts of an aggregate market value of greater than $1,000 in a calendar year to a legislator. § 10-16B-3(B) (2007).</a:t>
            </a:r>
          </a:p>
          <a:p>
            <a:pPr algn="just"/>
            <a:endParaRPr lang="en-US" sz="2800">
              <a:solidFill>
                <a:srgbClr val="000000"/>
              </a:solidFill>
              <a:latin typeface="Aileron" panose="020B0604020202020204" charset="0"/>
              <a:ea typeface="Aileron"/>
              <a:cs typeface="Aileron"/>
              <a:sym typeface="Aileron"/>
            </a:endParaRPr>
          </a:p>
          <a:p>
            <a:pPr algn="just"/>
            <a:r>
              <a:rPr lang="en-US" sz="2800" b="1" u="sng">
                <a:solidFill>
                  <a:srgbClr val="000000"/>
                </a:solidFill>
                <a:latin typeface="Aileron" panose="020B0604020202020204" charset="0"/>
                <a:ea typeface="Aileron Bold"/>
                <a:cs typeface="Aileron Bold"/>
                <a:sym typeface="Aileron Bold"/>
              </a:rPr>
              <a:t>Who is a restricted donor?</a:t>
            </a:r>
          </a:p>
          <a:p>
            <a:pPr marL="462534" lvl="1" indent="-231267" algn="just">
              <a:buFont typeface="Arial"/>
              <a:buChar char="•"/>
            </a:pPr>
            <a:r>
              <a:rPr lang="en-US" sz="2800">
                <a:solidFill>
                  <a:srgbClr val="000000"/>
                </a:solidFill>
                <a:latin typeface="Aileron" panose="020B0604020202020204" charset="0"/>
                <a:ea typeface="Aileron"/>
                <a:cs typeface="Aileron"/>
                <a:sym typeface="Aileron"/>
              </a:rPr>
              <a:t>A lobbyist</a:t>
            </a:r>
          </a:p>
          <a:p>
            <a:pPr marL="462534" lvl="1" indent="-231267" algn="just">
              <a:buFont typeface="Arial"/>
              <a:buChar char="•"/>
            </a:pPr>
            <a:r>
              <a:rPr lang="en-US" sz="2800">
                <a:solidFill>
                  <a:srgbClr val="000000"/>
                </a:solidFill>
                <a:latin typeface="Aileron" panose="020B0604020202020204" charset="0"/>
                <a:ea typeface="Aileron"/>
                <a:cs typeface="Aileron"/>
                <a:sym typeface="Aileron"/>
              </a:rPr>
              <a:t>The clients of a lobbyist</a:t>
            </a:r>
          </a:p>
          <a:p>
            <a:pPr marL="462534" lvl="1" indent="-231267" algn="just">
              <a:buFont typeface="Arial"/>
              <a:buChar char="•"/>
            </a:pPr>
            <a:r>
              <a:rPr lang="en-US" sz="2800">
                <a:solidFill>
                  <a:srgbClr val="000000"/>
                </a:solidFill>
                <a:latin typeface="Aileron" panose="020B0604020202020204" charset="0"/>
                <a:ea typeface="Aileron"/>
                <a:cs typeface="Aileron"/>
                <a:sym typeface="Aileron"/>
              </a:rPr>
              <a:t>A persons who stand to benefit specially from </a:t>
            </a:r>
            <a:r>
              <a:rPr lang="en-US" sz="2800" err="1">
                <a:solidFill>
                  <a:srgbClr val="000000"/>
                </a:solidFill>
                <a:latin typeface="Aileron" panose="020B0604020202020204" charset="0"/>
                <a:ea typeface="Aileron"/>
                <a:cs typeface="Aileron"/>
                <a:sym typeface="Aileron"/>
              </a:rPr>
              <a:t>donee’s</a:t>
            </a:r>
            <a:r>
              <a:rPr lang="en-US" sz="2800">
                <a:solidFill>
                  <a:srgbClr val="000000"/>
                </a:solidFill>
                <a:latin typeface="Aileron" panose="020B0604020202020204" charset="0"/>
                <a:ea typeface="Aileron"/>
                <a:cs typeface="Aileron"/>
                <a:sym typeface="Aileron"/>
              </a:rPr>
              <a:t> official action (or inaction)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xit" presetSubtype="2" fill="hold" nodeType="afterEffect">
                                  <p:stCondLst>
                                    <p:cond delay="0"/>
                                  </p:stCondLst>
                                  <p:childTnLst>
                                    <p:animEffect transition="out" filter="wipe(right)">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 presetClass="entr" presetSubtype="2"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1+#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4">
            <a:extLst>
              <a:ext uri="{FF2B5EF4-FFF2-40B4-BE49-F238E27FC236}">
                <a16:creationId xmlns:a16="http://schemas.microsoft.com/office/drawing/2014/main" id="{2C281AC1-730E-B350-78D3-9F4C4415F448}"/>
              </a:ext>
            </a:extLst>
          </p:cNvPr>
          <p:cNvGrpSpPr/>
          <p:nvPr/>
        </p:nvGrpSpPr>
        <p:grpSpPr>
          <a:xfrm>
            <a:off x="-53102" y="-251873"/>
            <a:ext cx="1081802" cy="10920495"/>
            <a:chOff x="0" y="0"/>
            <a:chExt cx="151373" cy="2876180"/>
          </a:xfrm>
        </p:grpSpPr>
        <p:sp>
          <p:nvSpPr>
            <p:cNvPr id="14" name="Freeform 5">
              <a:extLst>
                <a:ext uri="{FF2B5EF4-FFF2-40B4-BE49-F238E27FC236}">
                  <a16:creationId xmlns:a16="http://schemas.microsoft.com/office/drawing/2014/main" id="{84AE8D2F-6EB2-7D83-7DF0-411B93E399A4}"/>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15" name="TextBox 6">
              <a:extLst>
                <a:ext uri="{FF2B5EF4-FFF2-40B4-BE49-F238E27FC236}">
                  <a16:creationId xmlns:a16="http://schemas.microsoft.com/office/drawing/2014/main" id="{5583932E-A77F-62CA-04AE-E6D65D53E439}"/>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0532893" y="654149"/>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8" name="TextBox 8"/>
          <p:cNvSpPr txBox="1"/>
          <p:nvPr/>
        </p:nvSpPr>
        <p:spPr>
          <a:xfrm>
            <a:off x="1371600" y="2421906"/>
            <a:ext cx="15887700" cy="9277220"/>
          </a:xfrm>
          <a:prstGeom prst="rect">
            <a:avLst/>
          </a:prstGeom>
        </p:spPr>
        <p:txBody>
          <a:bodyPr wrap="square" lIns="0" tIns="0" rIns="0" bIns="0" rtlCol="0" anchor="t">
            <a:spAutoFit/>
          </a:bodyPr>
          <a:lstStyle/>
          <a:p>
            <a:pPr algn="just"/>
            <a:r>
              <a:rPr lang="en-US" sz="3200" b="1" u="sng">
                <a:solidFill>
                  <a:srgbClr val="000000"/>
                </a:solidFill>
                <a:latin typeface="Aileron" panose="020B0604020202020204" charset="0"/>
                <a:ea typeface="Aileron Bold"/>
                <a:cs typeface="Aileron Bold"/>
                <a:sym typeface="Aileron Bold"/>
              </a:rPr>
              <a:t>What is a gift?</a:t>
            </a:r>
          </a:p>
          <a:p>
            <a:pPr marL="462534" lvl="1" indent="-231267" algn="just">
              <a:buFont typeface="Arial"/>
              <a:buChar char="•"/>
            </a:pPr>
            <a:r>
              <a:rPr lang="en-US" sz="3200">
                <a:solidFill>
                  <a:srgbClr val="000000"/>
                </a:solidFill>
                <a:latin typeface="Aileron" panose="020B0604020202020204" charset="0"/>
                <a:ea typeface="Aileron"/>
                <a:cs typeface="Aileron"/>
                <a:sym typeface="Aileron"/>
              </a:rPr>
              <a:t>A donation of money, property, service, loan, or other thing of value, including food, lodging, transportation and tickets for entertainment or sporting events.  </a:t>
            </a:r>
            <a:r>
              <a:rPr lang="en-US" sz="3200" i="1">
                <a:solidFill>
                  <a:srgbClr val="000000"/>
                </a:solidFill>
                <a:latin typeface="Aileron" panose="020B0604020202020204" charset="0"/>
                <a:ea typeface="Aileron Italics"/>
                <a:cs typeface="Aileron Italics"/>
                <a:sym typeface="Aileron Italics"/>
              </a:rPr>
              <a:t>See </a:t>
            </a:r>
            <a:r>
              <a:rPr lang="en-US" sz="3200">
                <a:solidFill>
                  <a:srgbClr val="000000"/>
                </a:solidFill>
                <a:latin typeface="Aileron" panose="020B0604020202020204" charset="0"/>
                <a:ea typeface="Aileron"/>
                <a:cs typeface="Aileron"/>
                <a:sym typeface="Aileron"/>
              </a:rPr>
              <a:t>§ 10-16B-2(B) (2007).</a:t>
            </a:r>
          </a:p>
          <a:p>
            <a:pPr algn="just"/>
            <a:endParaRPr lang="en-US" sz="3200">
              <a:solidFill>
                <a:srgbClr val="000000"/>
              </a:solidFill>
              <a:latin typeface="Aileron" panose="020B0604020202020204" charset="0"/>
              <a:ea typeface="Aileron"/>
              <a:cs typeface="Aileron"/>
              <a:sym typeface="Aileron"/>
            </a:endParaRPr>
          </a:p>
          <a:p>
            <a:pPr algn="just"/>
            <a:r>
              <a:rPr lang="en-US" sz="3200" b="1" u="sng">
                <a:solidFill>
                  <a:srgbClr val="000000"/>
                </a:solidFill>
                <a:latin typeface="Aileron" panose="020B0604020202020204" charset="0"/>
                <a:ea typeface="Aileron Bold"/>
                <a:cs typeface="Aileron Bold"/>
                <a:sym typeface="Aileron Bold"/>
              </a:rPr>
              <a:t>What is </a:t>
            </a:r>
            <a:r>
              <a:rPr lang="en-US" sz="3200" b="1" i="1" u="sng">
                <a:solidFill>
                  <a:srgbClr val="000000"/>
                </a:solidFill>
                <a:latin typeface="Aileron" panose="020B0604020202020204" charset="0"/>
                <a:ea typeface="Aileron Bold Italics"/>
                <a:cs typeface="Aileron Bold Italics"/>
                <a:sym typeface="Aileron Bold Italics"/>
              </a:rPr>
              <a:t>not </a:t>
            </a:r>
            <a:r>
              <a:rPr lang="en-US" sz="3200" b="1" u="sng">
                <a:solidFill>
                  <a:srgbClr val="000000"/>
                </a:solidFill>
                <a:latin typeface="Aileron" panose="020B0604020202020204" charset="0"/>
                <a:ea typeface="Aileron Bold"/>
                <a:cs typeface="Aileron Bold"/>
                <a:sym typeface="Aileron Bold"/>
              </a:rPr>
              <a:t>a gift subject to the Gift Act?</a:t>
            </a:r>
          </a:p>
          <a:p>
            <a:pPr algn="just"/>
            <a:r>
              <a:rPr lang="en-US" sz="3200">
                <a:solidFill>
                  <a:srgbClr val="000000"/>
                </a:solidFill>
                <a:latin typeface="Aileron" panose="020B0604020202020204" charset="0"/>
                <a:ea typeface="Aileron"/>
                <a:cs typeface="Aileron"/>
                <a:sym typeface="Aileron"/>
              </a:rPr>
              <a:t>The definition of “gift” includes many exceptions, including:</a:t>
            </a:r>
          </a:p>
          <a:p>
            <a:pPr marL="462534" lvl="1" indent="-231267" algn="just">
              <a:buFont typeface="Arial"/>
              <a:buChar char="•"/>
            </a:pPr>
            <a:r>
              <a:rPr lang="en-US" sz="3200">
                <a:solidFill>
                  <a:srgbClr val="000000"/>
                </a:solidFill>
                <a:latin typeface="Aileron" panose="020B0604020202020204" charset="0"/>
                <a:ea typeface="Aileron"/>
                <a:cs typeface="Aileron"/>
                <a:sym typeface="Aileron"/>
              </a:rPr>
              <a:t>A contribution under the Campaign Reporting Act</a:t>
            </a:r>
          </a:p>
          <a:p>
            <a:pPr marL="462534" lvl="1" indent="-231267" algn="just">
              <a:buFont typeface="Arial"/>
              <a:buChar char="•"/>
            </a:pPr>
            <a:r>
              <a:rPr lang="en-US" sz="3200">
                <a:solidFill>
                  <a:srgbClr val="000000"/>
                </a:solidFill>
                <a:latin typeface="Aileron" panose="020B0604020202020204" charset="0"/>
                <a:ea typeface="Aileron"/>
                <a:cs typeface="Aileron"/>
                <a:sym typeface="Aileron"/>
              </a:rPr>
              <a:t>Compensation for fair market value in a commercial transaction</a:t>
            </a:r>
          </a:p>
          <a:p>
            <a:pPr marL="462534" lvl="1" indent="-231267" algn="just">
              <a:buFont typeface="Arial"/>
              <a:buChar char="•"/>
            </a:pPr>
            <a:r>
              <a:rPr lang="en-US" sz="3200">
                <a:solidFill>
                  <a:srgbClr val="000000"/>
                </a:solidFill>
                <a:latin typeface="Aileron" panose="020B0604020202020204" charset="0"/>
                <a:ea typeface="Aileron"/>
                <a:cs typeface="Aileron"/>
                <a:sym typeface="Aileron"/>
              </a:rPr>
              <a:t>Reimbursement for expenses actually incurred</a:t>
            </a:r>
          </a:p>
          <a:p>
            <a:pPr marL="462534" lvl="1" indent="-231267" algn="just">
              <a:buFont typeface="Arial"/>
              <a:buChar char="•"/>
            </a:pPr>
            <a:r>
              <a:rPr lang="en-US" sz="3200">
                <a:solidFill>
                  <a:srgbClr val="000000"/>
                </a:solidFill>
                <a:latin typeface="Aileron" panose="020B0604020202020204" charset="0"/>
                <a:ea typeface="Aileron"/>
                <a:cs typeface="Aileron"/>
                <a:sym typeface="Aileron"/>
              </a:rPr>
              <a:t>Reasonable expenses for a bona fide educational program related to official duties</a:t>
            </a:r>
          </a:p>
          <a:p>
            <a:pPr marL="462534" lvl="1" indent="-231267" algn="just">
              <a:buFont typeface="Arial"/>
              <a:buChar char="•"/>
            </a:pPr>
            <a:r>
              <a:rPr lang="en-US" sz="3200">
                <a:solidFill>
                  <a:srgbClr val="000000"/>
                </a:solidFill>
                <a:latin typeface="Aileron" panose="020B0604020202020204" charset="0"/>
                <a:ea typeface="Aileron"/>
                <a:cs typeface="Aileron"/>
                <a:sym typeface="Aileron"/>
              </a:rPr>
              <a:t>A retirement gift</a:t>
            </a:r>
          </a:p>
          <a:p>
            <a:pPr marL="462534" lvl="1" indent="-231267" algn="just">
              <a:buFont typeface="Arial"/>
              <a:buChar char="•"/>
            </a:pPr>
            <a:r>
              <a:rPr lang="en-US" sz="3200">
                <a:solidFill>
                  <a:srgbClr val="000000"/>
                </a:solidFill>
                <a:latin typeface="Aileron" panose="020B0604020202020204" charset="0"/>
                <a:ea typeface="Aileron"/>
                <a:cs typeface="Aileron"/>
                <a:sym typeface="Aileron"/>
              </a:rPr>
              <a:t>A gift motivated by a family relationship or close personal relationship</a:t>
            </a:r>
          </a:p>
          <a:p>
            <a:pPr algn="just"/>
            <a:endParaRPr lang="en-US" sz="3200">
              <a:solidFill>
                <a:srgbClr val="000000"/>
              </a:solidFill>
              <a:latin typeface="Aileron" panose="020B0604020202020204" charset="0"/>
              <a:ea typeface="Aileron"/>
              <a:cs typeface="Aileron"/>
              <a:sym typeface="Aileron"/>
            </a:endParaRPr>
          </a:p>
          <a:p>
            <a:pPr algn="just"/>
            <a:r>
              <a:rPr lang="en-US" sz="3200" i="1">
                <a:solidFill>
                  <a:srgbClr val="000000"/>
                </a:solidFill>
                <a:latin typeface="Aileron" panose="020B0604020202020204" charset="0"/>
                <a:ea typeface="Aileron Italics"/>
                <a:cs typeface="Aileron Italics"/>
                <a:sym typeface="Aileron Italics"/>
              </a:rPr>
              <a:t>See  </a:t>
            </a:r>
            <a:r>
              <a:rPr lang="en-US" sz="3200">
                <a:solidFill>
                  <a:srgbClr val="000000"/>
                </a:solidFill>
                <a:latin typeface="Aileron" panose="020B0604020202020204" charset="0"/>
                <a:ea typeface="Aileron"/>
                <a:cs typeface="Aileron"/>
                <a:sym typeface="Aileron"/>
              </a:rPr>
              <a:t>§ 10-16B-2(B)(1)-(10) (2007).</a:t>
            </a:r>
          </a:p>
          <a:p>
            <a:pPr algn="just">
              <a:lnSpc>
                <a:spcPts val="2999"/>
              </a:lnSpc>
            </a:pPr>
            <a:endParaRPr lang="en-US" sz="2142">
              <a:solidFill>
                <a:srgbClr val="000000"/>
              </a:solidFill>
              <a:latin typeface="Aileron"/>
              <a:ea typeface="Aileron"/>
              <a:cs typeface="Aileron"/>
              <a:sym typeface="Aileron"/>
            </a:endParaRPr>
          </a:p>
          <a:p>
            <a:pPr algn="just">
              <a:lnSpc>
                <a:spcPts val="2999"/>
              </a:lnSpc>
            </a:pPr>
            <a:endParaRPr lang="en-US" sz="2142">
              <a:solidFill>
                <a:srgbClr val="000000"/>
              </a:solidFill>
              <a:latin typeface="Aileron"/>
              <a:ea typeface="Aileron"/>
              <a:cs typeface="Aileron"/>
              <a:sym typeface="Aileron"/>
            </a:endParaRPr>
          </a:p>
          <a:p>
            <a:pPr algn="just">
              <a:lnSpc>
                <a:spcPts val="2999"/>
              </a:lnSpc>
            </a:pPr>
            <a:endParaRPr lang="en-US" sz="2142">
              <a:solidFill>
                <a:srgbClr val="000000"/>
              </a:solidFill>
              <a:latin typeface="Aileron"/>
              <a:ea typeface="Aileron"/>
              <a:cs typeface="Aileron"/>
              <a:sym typeface="Aileron"/>
            </a:endParaRPr>
          </a:p>
          <a:p>
            <a:pPr algn="just">
              <a:lnSpc>
                <a:spcPts val="2999"/>
              </a:lnSpc>
            </a:pPr>
            <a:endParaRPr lang="en-US" sz="2142">
              <a:solidFill>
                <a:srgbClr val="000000"/>
              </a:solidFill>
              <a:latin typeface="Aileron"/>
              <a:ea typeface="Aileron"/>
              <a:cs typeface="Aileron"/>
              <a:sym typeface="Aileron"/>
            </a:endParaRPr>
          </a:p>
          <a:p>
            <a:pPr algn="just">
              <a:lnSpc>
                <a:spcPts val="2999"/>
              </a:lnSpc>
            </a:pPr>
            <a:endParaRPr lang="en-US" sz="2142">
              <a:solidFill>
                <a:srgbClr val="000000"/>
              </a:solidFill>
              <a:latin typeface="Aileron"/>
              <a:ea typeface="Aileron"/>
              <a:cs typeface="Aileron"/>
              <a:sym typeface="Aileron"/>
            </a:endParaRPr>
          </a:p>
        </p:txBody>
      </p:sp>
      <p:sp>
        <p:nvSpPr>
          <p:cNvPr id="10" name="AutoShape 10"/>
          <p:cNvSpPr/>
          <p:nvPr/>
        </p:nvSpPr>
        <p:spPr>
          <a:xfrm>
            <a:off x="1452598" y="1863725"/>
            <a:ext cx="4800600" cy="0"/>
          </a:xfrm>
          <a:prstGeom prst="line">
            <a:avLst/>
          </a:prstGeom>
          <a:ln w="19050" cap="flat">
            <a:solidFill>
              <a:srgbClr val="000000"/>
            </a:solidFill>
            <a:prstDash val="solid"/>
            <a:headEnd type="none" w="sm" len="sm"/>
            <a:tailEnd type="none" w="sm" len="sm"/>
          </a:ln>
        </p:spPr>
        <p:txBody>
          <a:bodyPr/>
          <a:lstStyle/>
          <a:p>
            <a:endParaRPr lang="en-US"/>
          </a:p>
        </p:txBody>
      </p:sp>
      <p:sp>
        <p:nvSpPr>
          <p:cNvPr id="11" name="TextBox 11"/>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sp>
        <p:nvSpPr>
          <p:cNvPr id="16" name="TextBox 38">
            <a:extLst>
              <a:ext uri="{FF2B5EF4-FFF2-40B4-BE49-F238E27FC236}">
                <a16:creationId xmlns:a16="http://schemas.microsoft.com/office/drawing/2014/main" id="{153B82A1-960B-A0B0-5999-89B98F59F18B}"/>
              </a:ext>
            </a:extLst>
          </p:cNvPr>
          <p:cNvSpPr txBox="1"/>
          <p:nvPr/>
        </p:nvSpPr>
        <p:spPr>
          <a:xfrm>
            <a:off x="1371600" y="1133475"/>
            <a:ext cx="12344400" cy="725007"/>
          </a:xfrm>
          <a:prstGeom prst="rect">
            <a:avLst/>
          </a:prstGeom>
        </p:spPr>
        <p:txBody>
          <a:bodyPr wrap="square" lIns="0" tIns="0" rIns="0" bIns="0" rtlCol="0" anchor="t">
            <a:spAutoFit/>
          </a:bodyPr>
          <a:lstStyle/>
          <a:p>
            <a:pPr algn="l">
              <a:lnSpc>
                <a:spcPts val="5499"/>
              </a:lnSpc>
            </a:pPr>
            <a:r>
              <a:rPr lang="en-US" sz="5499">
                <a:solidFill>
                  <a:srgbClr val="000000"/>
                </a:solidFill>
                <a:latin typeface="Archivo Black"/>
                <a:ea typeface="Archivo Black"/>
                <a:cs typeface="Archivo Black"/>
                <a:sym typeface="Archivo Black"/>
              </a:rPr>
              <a:t>Gifts: Member is </a:t>
            </a:r>
            <a:r>
              <a:rPr lang="en-US" sz="5499" err="1">
                <a:solidFill>
                  <a:srgbClr val="000000"/>
                </a:solidFill>
                <a:latin typeface="Archivo Black"/>
                <a:ea typeface="Archivo Black"/>
                <a:cs typeface="Archivo Black"/>
                <a:sym typeface="Archivo Black"/>
              </a:rPr>
              <a:t>Donee</a:t>
            </a:r>
            <a:endParaRPr lang="en-US" sz="5499">
              <a:solidFill>
                <a:srgbClr val="000000"/>
              </a:solidFill>
              <a:latin typeface="Archivo Black"/>
              <a:ea typeface="Archivo Black"/>
              <a:cs typeface="Archivo Black"/>
              <a:sym typeface="Archivo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0532893" y="654149"/>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10" name="TextBox 10"/>
          <p:cNvSpPr txBox="1"/>
          <p:nvPr/>
        </p:nvSpPr>
        <p:spPr>
          <a:xfrm>
            <a:off x="1452598" y="2401032"/>
            <a:ext cx="15916559" cy="1977721"/>
          </a:xfrm>
          <a:prstGeom prst="rect">
            <a:avLst/>
          </a:prstGeom>
        </p:spPr>
        <p:txBody>
          <a:bodyPr wrap="square" lIns="0" tIns="0" rIns="0" bIns="0" rtlCol="0" anchor="t">
            <a:spAutoFit/>
          </a:bodyPr>
          <a:lstStyle/>
          <a:p>
            <a:pPr algn="l"/>
            <a:r>
              <a:rPr lang="en-US" sz="3600">
                <a:solidFill>
                  <a:srgbClr val="000000"/>
                </a:solidFill>
                <a:latin typeface="Aileron" panose="020B0604020202020204" charset="0"/>
                <a:ea typeface="Aileron"/>
                <a:cs typeface="Aileron"/>
                <a:sym typeface="Aileron"/>
              </a:rPr>
              <a:t>Energy company offers transportation, lodging and meals to its out-of-state nuclear facility to provide Members with an understanding of the production of nuclear waste that the company seeks to store in New Mexico.</a:t>
            </a:r>
          </a:p>
          <a:p>
            <a:pPr algn="l">
              <a:lnSpc>
                <a:spcPts val="2659"/>
              </a:lnSpc>
              <a:spcBef>
                <a:spcPct val="0"/>
              </a:spcBef>
            </a:pPr>
            <a:endParaRPr lang="en-US" sz="1899">
              <a:solidFill>
                <a:srgbClr val="000000"/>
              </a:solidFill>
              <a:latin typeface="Aileron"/>
              <a:ea typeface="Aileron"/>
              <a:cs typeface="Aileron"/>
              <a:sym typeface="Aileron"/>
            </a:endParaRPr>
          </a:p>
        </p:txBody>
      </p:sp>
      <p:sp>
        <p:nvSpPr>
          <p:cNvPr id="11" name="TextBox 11"/>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grpSp>
        <p:nvGrpSpPr>
          <p:cNvPr id="12" name="Group 4">
            <a:extLst>
              <a:ext uri="{FF2B5EF4-FFF2-40B4-BE49-F238E27FC236}">
                <a16:creationId xmlns:a16="http://schemas.microsoft.com/office/drawing/2014/main" id="{9193E531-9C22-282B-D954-AB2A642B33C7}"/>
              </a:ext>
            </a:extLst>
          </p:cNvPr>
          <p:cNvGrpSpPr/>
          <p:nvPr/>
        </p:nvGrpSpPr>
        <p:grpSpPr>
          <a:xfrm>
            <a:off x="-53102" y="-251873"/>
            <a:ext cx="1081802" cy="10920495"/>
            <a:chOff x="0" y="0"/>
            <a:chExt cx="151373" cy="2876180"/>
          </a:xfrm>
        </p:grpSpPr>
        <p:sp>
          <p:nvSpPr>
            <p:cNvPr id="13" name="Freeform 5">
              <a:extLst>
                <a:ext uri="{FF2B5EF4-FFF2-40B4-BE49-F238E27FC236}">
                  <a16:creationId xmlns:a16="http://schemas.microsoft.com/office/drawing/2014/main" id="{51F8946D-FD0F-C128-0524-2404306F0976}"/>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14" name="TextBox 6">
              <a:extLst>
                <a:ext uri="{FF2B5EF4-FFF2-40B4-BE49-F238E27FC236}">
                  <a16:creationId xmlns:a16="http://schemas.microsoft.com/office/drawing/2014/main" id="{DB1B9219-3604-7D5B-8C4E-D4996A556CAD}"/>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17" name="TextBox 38">
            <a:extLst>
              <a:ext uri="{FF2B5EF4-FFF2-40B4-BE49-F238E27FC236}">
                <a16:creationId xmlns:a16="http://schemas.microsoft.com/office/drawing/2014/main" id="{999218FA-1F82-1961-3977-2407A8D47D24}"/>
              </a:ext>
            </a:extLst>
          </p:cNvPr>
          <p:cNvSpPr txBox="1"/>
          <p:nvPr/>
        </p:nvSpPr>
        <p:spPr>
          <a:xfrm>
            <a:off x="1371599" y="1133475"/>
            <a:ext cx="14786812" cy="685829"/>
          </a:xfrm>
          <a:prstGeom prst="rect">
            <a:avLst/>
          </a:prstGeom>
        </p:spPr>
        <p:txBody>
          <a:bodyPr wrap="square" lIns="0" tIns="0" rIns="0" bIns="0" rtlCol="0" anchor="t">
            <a:spAutoFit/>
          </a:bodyPr>
          <a:lstStyle/>
          <a:p>
            <a:pPr algn="l">
              <a:lnSpc>
                <a:spcPts val="5499"/>
              </a:lnSpc>
            </a:pPr>
            <a:r>
              <a:rPr lang="en-US" sz="4400">
                <a:solidFill>
                  <a:srgbClr val="000000"/>
                </a:solidFill>
                <a:latin typeface="Archivo Black"/>
                <a:ea typeface="Archivo Black"/>
                <a:cs typeface="Archivo Black"/>
                <a:sym typeface="Archivo Black"/>
              </a:rPr>
              <a:t>Examples: May a Member receive the following?</a:t>
            </a:r>
          </a:p>
        </p:txBody>
      </p:sp>
      <p:sp>
        <p:nvSpPr>
          <p:cNvPr id="3" name="TextBox 10">
            <a:extLst>
              <a:ext uri="{FF2B5EF4-FFF2-40B4-BE49-F238E27FC236}">
                <a16:creationId xmlns:a16="http://schemas.microsoft.com/office/drawing/2014/main" id="{F90624A8-0232-F385-B01F-C58AAF256B77}"/>
              </a:ext>
            </a:extLst>
          </p:cNvPr>
          <p:cNvSpPr txBox="1"/>
          <p:nvPr/>
        </p:nvSpPr>
        <p:spPr>
          <a:xfrm>
            <a:off x="1400459" y="4466900"/>
            <a:ext cx="15887700" cy="2215991"/>
          </a:xfrm>
          <a:prstGeom prst="rect">
            <a:avLst/>
          </a:prstGeom>
        </p:spPr>
        <p:txBody>
          <a:bodyPr wrap="square" lIns="0" tIns="0" rIns="0" bIns="0" rtlCol="0" anchor="t">
            <a:spAutoFit/>
          </a:bodyPr>
          <a:lstStyle/>
          <a:p>
            <a:pPr algn="l"/>
            <a:r>
              <a:rPr lang="en-US" sz="3600">
                <a:solidFill>
                  <a:srgbClr val="000000"/>
                </a:solidFill>
                <a:latin typeface="Aileron" panose="020B0604020202020204" charset="0"/>
                <a:ea typeface="Aileron"/>
                <a:cs typeface="Aileron"/>
                <a:sym typeface="Aileron"/>
              </a:rPr>
              <a:t>A Member has a cordial, professional relationship with a lobbyist.  The lobbyist learns that the Member enjoys skiing and that the Member’s birthday is soon.  The lobbyist offers the Member a season pass for Taos Ski Valley.</a:t>
            </a:r>
          </a:p>
          <a:p>
            <a:pPr algn="l"/>
            <a:endParaRPr lang="en-US" sz="3600">
              <a:solidFill>
                <a:srgbClr val="000000"/>
              </a:solidFill>
              <a:latin typeface="Aileron" panose="020B0604020202020204" charset="0"/>
              <a:ea typeface="Aileron"/>
              <a:cs typeface="Aileron"/>
              <a:sym typeface="Aileron"/>
            </a:endParaRPr>
          </a:p>
        </p:txBody>
      </p:sp>
      <p:sp>
        <p:nvSpPr>
          <p:cNvPr id="4" name="TextBox 10">
            <a:extLst>
              <a:ext uri="{FF2B5EF4-FFF2-40B4-BE49-F238E27FC236}">
                <a16:creationId xmlns:a16="http://schemas.microsoft.com/office/drawing/2014/main" id="{4A7FF990-1777-0EE8-4D30-F53055337D1B}"/>
              </a:ext>
            </a:extLst>
          </p:cNvPr>
          <p:cNvSpPr txBox="1"/>
          <p:nvPr/>
        </p:nvSpPr>
        <p:spPr>
          <a:xfrm>
            <a:off x="1371599" y="6771038"/>
            <a:ext cx="15887700" cy="1977721"/>
          </a:xfrm>
          <a:prstGeom prst="rect">
            <a:avLst/>
          </a:prstGeom>
        </p:spPr>
        <p:txBody>
          <a:bodyPr wrap="square" lIns="0" tIns="0" rIns="0" bIns="0" rtlCol="0" anchor="t">
            <a:spAutoFit/>
          </a:bodyPr>
          <a:lstStyle/>
          <a:p>
            <a:pPr algn="l"/>
            <a:r>
              <a:rPr lang="en-US" sz="3600">
                <a:solidFill>
                  <a:srgbClr val="000000"/>
                </a:solidFill>
                <a:latin typeface="Aileron" panose="020B0604020202020204" charset="0"/>
                <a:ea typeface="Aileron"/>
                <a:cs typeface="Aileron"/>
                <a:sym typeface="Aileron"/>
              </a:rPr>
              <a:t>After the legislative session adjourns, a Member from Gallup, motivated to solidify a friendship and political relationship with a Member from Hobbs, presents them with a Zuni inlaid bolo tie valued at $1,000.</a:t>
            </a:r>
          </a:p>
          <a:p>
            <a:pPr algn="l">
              <a:lnSpc>
                <a:spcPts val="2659"/>
              </a:lnSpc>
              <a:spcBef>
                <a:spcPct val="0"/>
              </a:spcBef>
            </a:pPr>
            <a:endParaRPr lang="en-US" sz="1899">
              <a:solidFill>
                <a:srgbClr val="000000"/>
              </a:solidFill>
              <a:latin typeface="Aileron"/>
              <a:ea typeface="Aileron"/>
              <a:cs typeface="Aileron"/>
              <a:sym typeface="Aileron"/>
            </a:endParaRPr>
          </a:p>
        </p:txBody>
      </p:sp>
      <p:grpSp>
        <p:nvGrpSpPr>
          <p:cNvPr id="8" name="Group 7">
            <a:extLst>
              <a:ext uri="{FF2B5EF4-FFF2-40B4-BE49-F238E27FC236}">
                <a16:creationId xmlns:a16="http://schemas.microsoft.com/office/drawing/2014/main" id="{91574856-6A10-5895-EB13-032A6367F09F}"/>
              </a:ext>
            </a:extLst>
          </p:cNvPr>
          <p:cNvGrpSpPr/>
          <p:nvPr/>
        </p:nvGrpSpPr>
        <p:grpSpPr>
          <a:xfrm>
            <a:off x="14909099" y="7842793"/>
            <a:ext cx="1127760" cy="839621"/>
            <a:chOff x="14859000" y="4141769"/>
            <a:chExt cx="1127760" cy="839621"/>
          </a:xfrm>
        </p:grpSpPr>
        <p:sp>
          <p:nvSpPr>
            <p:cNvPr id="6" name="Oval 5">
              <a:extLst>
                <a:ext uri="{FF2B5EF4-FFF2-40B4-BE49-F238E27FC236}">
                  <a16:creationId xmlns:a16="http://schemas.microsoft.com/office/drawing/2014/main" id="{12570515-38F3-1F03-96C6-5D4D6E93C95A}"/>
                </a:ext>
              </a:extLst>
            </p:cNvPr>
            <p:cNvSpPr/>
            <p:nvPr/>
          </p:nvSpPr>
          <p:spPr>
            <a:xfrm>
              <a:off x="14859000" y="4251960"/>
              <a:ext cx="1127760" cy="729430"/>
            </a:xfrm>
            <a:prstGeom prst="ellipse">
              <a:avLst/>
            </a:prstGeom>
            <a:solidFill>
              <a:schemeClr val="bg2"/>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10">
              <a:extLst>
                <a:ext uri="{FF2B5EF4-FFF2-40B4-BE49-F238E27FC236}">
                  <a16:creationId xmlns:a16="http://schemas.microsoft.com/office/drawing/2014/main" id="{384E717C-4656-3D75-10D8-1C7F1F038790}"/>
                </a:ext>
              </a:extLst>
            </p:cNvPr>
            <p:cNvSpPr txBox="1"/>
            <p:nvPr/>
          </p:nvSpPr>
          <p:spPr>
            <a:xfrm>
              <a:off x="14998341" y="4141769"/>
              <a:ext cx="851259" cy="72943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spAutoFit/>
            </a:bodyPr>
            <a:lstStyle/>
            <a:p>
              <a:pPr algn="ctr">
                <a:lnSpc>
                  <a:spcPct val="150000"/>
                </a:lnSpc>
              </a:pPr>
              <a:r>
                <a:rPr lang="en-US" sz="3600">
                  <a:ln w="0"/>
                  <a:solidFill>
                    <a:srgbClr val="3F6582"/>
                  </a:solidFill>
                  <a:effectLst>
                    <a:outerShdw blurRad="38100" dist="25400" dir="5400000" algn="ctr" rotWithShape="0">
                      <a:srgbClr val="6E747A">
                        <a:alpha val="43000"/>
                      </a:srgbClr>
                    </a:outerShdw>
                  </a:effectLst>
                  <a:latin typeface="Aileron" panose="020B0604020202020204" charset="0"/>
                  <a:ea typeface="Aileron"/>
                  <a:cs typeface="Aileron"/>
                  <a:sym typeface="Aileron"/>
                </a:rPr>
                <a:t>Yes</a:t>
              </a:r>
            </a:p>
          </p:txBody>
        </p:sp>
      </p:grpSp>
      <p:grpSp>
        <p:nvGrpSpPr>
          <p:cNvPr id="9" name="Group 8">
            <a:extLst>
              <a:ext uri="{FF2B5EF4-FFF2-40B4-BE49-F238E27FC236}">
                <a16:creationId xmlns:a16="http://schemas.microsoft.com/office/drawing/2014/main" id="{CB2102D4-78C9-B4AF-F788-940C5F6F9EB4}"/>
              </a:ext>
            </a:extLst>
          </p:cNvPr>
          <p:cNvGrpSpPr/>
          <p:nvPr/>
        </p:nvGrpSpPr>
        <p:grpSpPr>
          <a:xfrm>
            <a:off x="14909099" y="3415068"/>
            <a:ext cx="1127760" cy="839621"/>
            <a:chOff x="14859000" y="4141769"/>
            <a:chExt cx="1127760" cy="839621"/>
          </a:xfrm>
        </p:grpSpPr>
        <p:sp>
          <p:nvSpPr>
            <p:cNvPr id="15" name="Oval 14">
              <a:extLst>
                <a:ext uri="{FF2B5EF4-FFF2-40B4-BE49-F238E27FC236}">
                  <a16:creationId xmlns:a16="http://schemas.microsoft.com/office/drawing/2014/main" id="{F867ABCA-B2C6-2991-EAF0-13401E57CEFE}"/>
                </a:ext>
              </a:extLst>
            </p:cNvPr>
            <p:cNvSpPr/>
            <p:nvPr/>
          </p:nvSpPr>
          <p:spPr>
            <a:xfrm>
              <a:off x="14859000" y="4251960"/>
              <a:ext cx="1127760" cy="729430"/>
            </a:xfrm>
            <a:prstGeom prst="ellipse">
              <a:avLst/>
            </a:prstGeom>
            <a:solidFill>
              <a:schemeClr val="bg2"/>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0">
              <a:extLst>
                <a:ext uri="{FF2B5EF4-FFF2-40B4-BE49-F238E27FC236}">
                  <a16:creationId xmlns:a16="http://schemas.microsoft.com/office/drawing/2014/main" id="{35D3EC2D-2350-EE42-B589-BE49993E6383}"/>
                </a:ext>
              </a:extLst>
            </p:cNvPr>
            <p:cNvSpPr txBox="1"/>
            <p:nvPr/>
          </p:nvSpPr>
          <p:spPr>
            <a:xfrm>
              <a:off x="14998341" y="4141769"/>
              <a:ext cx="851259" cy="72943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spAutoFit/>
            </a:bodyPr>
            <a:lstStyle/>
            <a:p>
              <a:pPr algn="ctr">
                <a:lnSpc>
                  <a:spcPct val="150000"/>
                </a:lnSpc>
              </a:pPr>
              <a:r>
                <a:rPr lang="en-US" sz="3600">
                  <a:ln w="0"/>
                  <a:solidFill>
                    <a:srgbClr val="3F6582"/>
                  </a:solidFill>
                  <a:effectLst>
                    <a:outerShdw blurRad="38100" dist="25400" dir="5400000" algn="ctr" rotWithShape="0">
                      <a:srgbClr val="6E747A">
                        <a:alpha val="43000"/>
                      </a:srgbClr>
                    </a:outerShdw>
                  </a:effectLst>
                  <a:latin typeface="Aileron" panose="020B0604020202020204" charset="0"/>
                  <a:ea typeface="Aileron"/>
                  <a:cs typeface="Aileron"/>
                  <a:sym typeface="Aileron"/>
                </a:rPr>
                <a:t>Yes</a:t>
              </a:r>
            </a:p>
          </p:txBody>
        </p:sp>
      </p:grpSp>
      <p:grpSp>
        <p:nvGrpSpPr>
          <p:cNvPr id="19" name="Group 18">
            <a:extLst>
              <a:ext uri="{FF2B5EF4-FFF2-40B4-BE49-F238E27FC236}">
                <a16:creationId xmlns:a16="http://schemas.microsoft.com/office/drawing/2014/main" id="{C6DE6555-5C3F-080A-F4BF-291BB928808F}"/>
              </a:ext>
            </a:extLst>
          </p:cNvPr>
          <p:cNvGrpSpPr/>
          <p:nvPr/>
        </p:nvGrpSpPr>
        <p:grpSpPr>
          <a:xfrm>
            <a:off x="14909099" y="5625082"/>
            <a:ext cx="1127760" cy="847319"/>
            <a:chOff x="14859000" y="4062672"/>
            <a:chExt cx="1127760" cy="847319"/>
          </a:xfrm>
        </p:grpSpPr>
        <p:sp>
          <p:nvSpPr>
            <p:cNvPr id="20" name="Oval 19">
              <a:extLst>
                <a:ext uri="{FF2B5EF4-FFF2-40B4-BE49-F238E27FC236}">
                  <a16:creationId xmlns:a16="http://schemas.microsoft.com/office/drawing/2014/main" id="{DFFF59F3-3D42-C4B9-D772-489B455D8937}"/>
                </a:ext>
              </a:extLst>
            </p:cNvPr>
            <p:cNvSpPr/>
            <p:nvPr/>
          </p:nvSpPr>
          <p:spPr>
            <a:xfrm>
              <a:off x="14859000" y="4180561"/>
              <a:ext cx="1127760" cy="729430"/>
            </a:xfrm>
            <a:prstGeom prst="ellipse">
              <a:avLst/>
            </a:prstGeom>
            <a:solidFill>
              <a:schemeClr val="bg2"/>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10">
              <a:extLst>
                <a:ext uri="{FF2B5EF4-FFF2-40B4-BE49-F238E27FC236}">
                  <a16:creationId xmlns:a16="http://schemas.microsoft.com/office/drawing/2014/main" id="{14CD5FF9-44B9-EAAC-DF86-44098048B605}"/>
                </a:ext>
              </a:extLst>
            </p:cNvPr>
            <p:cNvSpPr txBox="1"/>
            <p:nvPr/>
          </p:nvSpPr>
          <p:spPr>
            <a:xfrm>
              <a:off x="14998341" y="4062672"/>
              <a:ext cx="851259" cy="72943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spAutoFit/>
            </a:bodyPr>
            <a:lstStyle/>
            <a:p>
              <a:pPr algn="ctr">
                <a:lnSpc>
                  <a:spcPct val="150000"/>
                </a:lnSpc>
              </a:pPr>
              <a:r>
                <a:rPr lang="en-US" sz="3600">
                  <a:ln w="0"/>
                  <a:solidFill>
                    <a:srgbClr val="3F6582"/>
                  </a:solidFill>
                  <a:effectLst>
                    <a:outerShdw blurRad="38100" dist="25400" dir="5400000" algn="ctr" rotWithShape="0">
                      <a:srgbClr val="6E747A">
                        <a:alpha val="43000"/>
                      </a:srgbClr>
                    </a:outerShdw>
                  </a:effectLst>
                  <a:latin typeface="Aileron" panose="020B0604020202020204" charset="0"/>
                  <a:ea typeface="Aileron"/>
                  <a:cs typeface="Aileron"/>
                  <a:sym typeface="Aileron"/>
                </a:rPr>
                <a:t>No</a:t>
              </a:r>
            </a:p>
          </p:txBody>
        </p:sp>
      </p:grpSp>
      <p:sp>
        <p:nvSpPr>
          <p:cNvPr id="22" name="AutoShape 10">
            <a:extLst>
              <a:ext uri="{FF2B5EF4-FFF2-40B4-BE49-F238E27FC236}">
                <a16:creationId xmlns:a16="http://schemas.microsoft.com/office/drawing/2014/main" id="{67342043-1D91-187F-8CE8-D646E8EF8296}"/>
              </a:ext>
            </a:extLst>
          </p:cNvPr>
          <p:cNvSpPr/>
          <p:nvPr/>
        </p:nvSpPr>
        <p:spPr>
          <a:xfrm>
            <a:off x="1452598" y="1863725"/>
            <a:ext cx="4800600" cy="0"/>
          </a:xfrm>
          <a:prstGeom prst="line">
            <a:avLst/>
          </a:prstGeom>
          <a:ln w="19050" cap="flat">
            <a:solidFill>
              <a:srgbClr val="000000"/>
            </a:solidFill>
            <a:prstDash val="solid"/>
            <a:headEnd type="none" w="sm" len="sm"/>
            <a:tailEnd type="none" w="sm" len="sm"/>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300" fill="hold"/>
                                        <p:tgtEl>
                                          <p:spTgt spid="9"/>
                                        </p:tgtEl>
                                        <p:attrNameLst>
                                          <p:attrName>ppt_x</p:attrName>
                                        </p:attrNameLst>
                                      </p:cBhvr>
                                      <p:tavLst>
                                        <p:tav tm="0">
                                          <p:val>
                                            <p:strVal val="1+#ppt_w/2"/>
                                          </p:val>
                                        </p:tav>
                                        <p:tav tm="100000">
                                          <p:val>
                                            <p:strVal val="#ppt_x"/>
                                          </p:val>
                                        </p:tav>
                                      </p:tavLst>
                                    </p:anim>
                                    <p:anim calcmode="lin" valueType="num">
                                      <p:cBhvr additive="base">
                                        <p:cTn id="12" dur="3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300" fill="hold"/>
                                        <p:tgtEl>
                                          <p:spTgt spid="19"/>
                                        </p:tgtEl>
                                        <p:attrNameLst>
                                          <p:attrName>ppt_x</p:attrName>
                                        </p:attrNameLst>
                                      </p:cBhvr>
                                      <p:tavLst>
                                        <p:tav tm="0">
                                          <p:val>
                                            <p:strVal val="1+#ppt_w/2"/>
                                          </p:val>
                                        </p:tav>
                                        <p:tav tm="100000">
                                          <p:val>
                                            <p:strVal val="#ppt_x"/>
                                          </p:val>
                                        </p:tav>
                                      </p:tavLst>
                                    </p:anim>
                                    <p:anim calcmode="lin" valueType="num">
                                      <p:cBhvr additive="base">
                                        <p:cTn id="22" dur="3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300" fill="hold"/>
                                        <p:tgtEl>
                                          <p:spTgt spid="8"/>
                                        </p:tgtEl>
                                        <p:attrNameLst>
                                          <p:attrName>ppt_x</p:attrName>
                                        </p:attrNameLst>
                                      </p:cBhvr>
                                      <p:tavLst>
                                        <p:tav tm="0">
                                          <p:val>
                                            <p:strVal val="1+#ppt_w/2"/>
                                          </p:val>
                                        </p:tav>
                                        <p:tav tm="100000">
                                          <p:val>
                                            <p:strVal val="#ppt_x"/>
                                          </p:val>
                                        </p:tav>
                                      </p:tavLst>
                                    </p:anim>
                                    <p:anim calcmode="lin" valueType="num">
                                      <p:cBhvr additive="base">
                                        <p:cTn id="32" dur="3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964118" y="-251873"/>
            <a:ext cx="574746" cy="11065156"/>
          </a:xfrm>
          <a:prstGeom prst="rect">
            <a:avLst/>
          </a:prstGeom>
        </p:spPr>
        <p:txBody>
          <a:bodyPr lIns="50800" tIns="50800" rIns="50800" bIns="50800" rtlCol="0" anchor="ctr"/>
          <a:lstStyle/>
          <a:p>
            <a:pPr algn="ctr">
              <a:lnSpc>
                <a:spcPts val="2659"/>
              </a:lnSpc>
            </a:pPr>
            <a:endParaRPr/>
          </a:p>
        </p:txBody>
      </p:sp>
      <p:sp>
        <p:nvSpPr>
          <p:cNvPr id="7" name="TextBox 7"/>
          <p:cNvSpPr txBox="1"/>
          <p:nvPr/>
        </p:nvSpPr>
        <p:spPr>
          <a:xfrm>
            <a:off x="10532893" y="654149"/>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8" name="TextBox 8"/>
          <p:cNvSpPr txBox="1"/>
          <p:nvPr/>
        </p:nvSpPr>
        <p:spPr>
          <a:xfrm>
            <a:off x="1371600" y="2421767"/>
            <a:ext cx="15887700" cy="4739759"/>
          </a:xfrm>
          <a:prstGeom prst="rect">
            <a:avLst/>
          </a:prstGeom>
        </p:spPr>
        <p:txBody>
          <a:bodyPr wrap="square" lIns="0" tIns="0" rIns="0" bIns="0" rtlCol="0" anchor="t">
            <a:spAutoFit/>
          </a:bodyPr>
          <a:lstStyle/>
          <a:p>
            <a:pPr algn="just"/>
            <a:r>
              <a:rPr lang="en-US" sz="2800" b="1" u="sng">
                <a:solidFill>
                  <a:srgbClr val="000000"/>
                </a:solidFill>
                <a:latin typeface="Aileron" panose="020B0604020202020204" charset="0"/>
                <a:ea typeface="Aileron Bold"/>
                <a:cs typeface="Aileron Bold"/>
                <a:sym typeface="Aileron Bold"/>
              </a:rPr>
              <a:t>Honoraria prohibited</a:t>
            </a:r>
          </a:p>
          <a:p>
            <a:pPr algn="just"/>
            <a:r>
              <a:rPr lang="en-US" sz="2800">
                <a:solidFill>
                  <a:srgbClr val="000000"/>
                </a:solidFill>
                <a:latin typeface="Aileron" panose="020B0604020202020204" charset="0"/>
                <a:ea typeface="Aileron"/>
                <a:cs typeface="Aileron"/>
                <a:sym typeface="Aileron"/>
              </a:rPr>
              <a:t>No Member may request or receive an honorarium for a speech or service rendered that relates to the performance of public duties.</a:t>
            </a:r>
          </a:p>
          <a:p>
            <a:pPr algn="just"/>
            <a:endParaRPr lang="en-US" sz="2800">
              <a:solidFill>
                <a:srgbClr val="000000"/>
              </a:solidFill>
              <a:latin typeface="Aileron" panose="020B0604020202020204" charset="0"/>
              <a:ea typeface="Aileron"/>
              <a:cs typeface="Aileron"/>
              <a:sym typeface="Aileron"/>
            </a:endParaRPr>
          </a:p>
          <a:p>
            <a:pPr algn="just"/>
            <a:r>
              <a:rPr lang="en-US" sz="2800" b="1" u="sng">
                <a:solidFill>
                  <a:srgbClr val="000000"/>
                </a:solidFill>
                <a:latin typeface="Aileron" panose="020B0604020202020204" charset="0"/>
                <a:ea typeface="Aileron Bold"/>
                <a:cs typeface="Aileron Bold"/>
                <a:sym typeface="Aileron Bold"/>
              </a:rPr>
              <a:t>What is an honorarium?</a:t>
            </a:r>
          </a:p>
          <a:p>
            <a:pPr algn="just"/>
            <a:r>
              <a:rPr lang="en-US" sz="2800">
                <a:solidFill>
                  <a:srgbClr val="000000"/>
                </a:solidFill>
                <a:latin typeface="Aileron" panose="020B0604020202020204" charset="0"/>
                <a:ea typeface="Aileron"/>
                <a:cs typeface="Aileron"/>
                <a:sym typeface="Aileron"/>
              </a:rPr>
              <a:t>Payment of money or other thing of value in excess of $100 but does not include  (1) reasonable reimbursement for travel, meals or lodging in connection with the speech or service; or (2) compensation for services rendered in the normal course of the Member’s private business.</a:t>
            </a:r>
          </a:p>
          <a:p>
            <a:pPr algn="just"/>
            <a:endParaRPr lang="en-US" sz="2800">
              <a:solidFill>
                <a:srgbClr val="000000"/>
              </a:solidFill>
              <a:latin typeface="Aileron" panose="020B0604020202020204" charset="0"/>
              <a:ea typeface="Aileron"/>
              <a:cs typeface="Aileron"/>
              <a:sym typeface="Aileron"/>
            </a:endParaRPr>
          </a:p>
          <a:p>
            <a:pPr algn="just"/>
            <a:r>
              <a:rPr lang="en-US" sz="2800" i="1">
                <a:solidFill>
                  <a:srgbClr val="000000"/>
                </a:solidFill>
                <a:latin typeface="Aileron" panose="020B0604020202020204" charset="0"/>
                <a:ea typeface="Aileron"/>
                <a:cs typeface="Aileron"/>
                <a:sym typeface="Aileron"/>
              </a:rPr>
              <a:t>See</a:t>
            </a:r>
            <a:r>
              <a:rPr lang="en-US" sz="2800">
                <a:solidFill>
                  <a:srgbClr val="000000"/>
                </a:solidFill>
                <a:latin typeface="Aileron" panose="020B0604020202020204" charset="0"/>
                <a:ea typeface="Aileron"/>
                <a:cs typeface="Aileron"/>
                <a:sym typeface="Aileron"/>
              </a:rPr>
              <a:t> § 10-16-4.1 (1993).</a:t>
            </a:r>
          </a:p>
          <a:p>
            <a:pPr algn="just"/>
            <a:endParaRPr lang="en-US" sz="2800">
              <a:solidFill>
                <a:srgbClr val="000000"/>
              </a:solidFill>
              <a:latin typeface="Aileron" panose="020B0604020202020204" charset="0"/>
              <a:ea typeface="Aileron"/>
              <a:cs typeface="Aileron"/>
              <a:sym typeface="Aileron"/>
            </a:endParaRPr>
          </a:p>
        </p:txBody>
      </p:sp>
      <p:sp>
        <p:nvSpPr>
          <p:cNvPr id="11" name="TextBox 11"/>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grpSp>
        <p:nvGrpSpPr>
          <p:cNvPr id="12" name="Group 4">
            <a:extLst>
              <a:ext uri="{FF2B5EF4-FFF2-40B4-BE49-F238E27FC236}">
                <a16:creationId xmlns:a16="http://schemas.microsoft.com/office/drawing/2014/main" id="{F26CAAA4-B71C-9116-A360-0C24FA27FBD9}"/>
              </a:ext>
            </a:extLst>
          </p:cNvPr>
          <p:cNvGrpSpPr/>
          <p:nvPr/>
        </p:nvGrpSpPr>
        <p:grpSpPr>
          <a:xfrm>
            <a:off x="-53102" y="-251873"/>
            <a:ext cx="1081802" cy="10920495"/>
            <a:chOff x="0" y="0"/>
            <a:chExt cx="151373" cy="2876180"/>
          </a:xfrm>
        </p:grpSpPr>
        <p:sp>
          <p:nvSpPr>
            <p:cNvPr id="13" name="Freeform 5">
              <a:extLst>
                <a:ext uri="{FF2B5EF4-FFF2-40B4-BE49-F238E27FC236}">
                  <a16:creationId xmlns:a16="http://schemas.microsoft.com/office/drawing/2014/main" id="{1A923FCA-F76A-F0CE-DADD-EB23F252BEBE}"/>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14" name="TextBox 6">
              <a:extLst>
                <a:ext uri="{FF2B5EF4-FFF2-40B4-BE49-F238E27FC236}">
                  <a16:creationId xmlns:a16="http://schemas.microsoft.com/office/drawing/2014/main" id="{E8BF77C1-B6CC-C9C6-4AA4-98475DF2559A}"/>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16" name="TextBox 38">
            <a:extLst>
              <a:ext uri="{FF2B5EF4-FFF2-40B4-BE49-F238E27FC236}">
                <a16:creationId xmlns:a16="http://schemas.microsoft.com/office/drawing/2014/main" id="{480B02A5-9D18-D32E-3BEB-2BD676BFBEC1}"/>
              </a:ext>
            </a:extLst>
          </p:cNvPr>
          <p:cNvSpPr txBox="1"/>
          <p:nvPr/>
        </p:nvSpPr>
        <p:spPr>
          <a:xfrm>
            <a:off x="1371600" y="1133475"/>
            <a:ext cx="13258800" cy="725007"/>
          </a:xfrm>
          <a:prstGeom prst="rect">
            <a:avLst/>
          </a:prstGeom>
        </p:spPr>
        <p:txBody>
          <a:bodyPr wrap="square" lIns="0" tIns="0" rIns="0" bIns="0" rtlCol="0" anchor="t">
            <a:spAutoFit/>
          </a:bodyPr>
          <a:lstStyle/>
          <a:p>
            <a:pPr algn="l">
              <a:lnSpc>
                <a:spcPts val="5499"/>
              </a:lnSpc>
            </a:pPr>
            <a:r>
              <a:rPr lang="en-US" sz="5499">
                <a:solidFill>
                  <a:srgbClr val="000000"/>
                </a:solidFill>
                <a:latin typeface="Archivo Black"/>
                <a:ea typeface="Archivo Black"/>
                <a:cs typeface="Archivo Black"/>
                <a:sym typeface="Archivo Black"/>
              </a:rPr>
              <a:t>Gifts: The prohibition on honoraria </a:t>
            </a:r>
          </a:p>
        </p:txBody>
      </p:sp>
      <p:sp>
        <p:nvSpPr>
          <p:cNvPr id="17" name="AutoShape 10">
            <a:extLst>
              <a:ext uri="{FF2B5EF4-FFF2-40B4-BE49-F238E27FC236}">
                <a16:creationId xmlns:a16="http://schemas.microsoft.com/office/drawing/2014/main" id="{844AC351-48F8-6334-F248-66554C8B926B}"/>
              </a:ext>
            </a:extLst>
          </p:cNvPr>
          <p:cNvSpPr/>
          <p:nvPr/>
        </p:nvSpPr>
        <p:spPr>
          <a:xfrm>
            <a:off x="1452598" y="1863725"/>
            <a:ext cx="4800600" cy="0"/>
          </a:xfrm>
          <a:prstGeom prst="line">
            <a:avLst/>
          </a:prstGeom>
          <a:ln w="19050" cap="flat">
            <a:solidFill>
              <a:srgbClr val="000000"/>
            </a:solidFill>
            <a:prstDash val="solid"/>
            <a:headEnd type="none" w="sm" len="sm"/>
            <a:tailEnd type="none" w="sm" len="sm"/>
          </a:ln>
        </p:spPr>
        <p:txBody>
          <a:bodyPr/>
          <a:lstStyle/>
          <a:p>
            <a:endParaRPr lang="en-US"/>
          </a:p>
        </p:txBody>
      </p:sp>
      <p:grpSp>
        <p:nvGrpSpPr>
          <p:cNvPr id="2" name="Group 1">
            <a:extLst>
              <a:ext uri="{FF2B5EF4-FFF2-40B4-BE49-F238E27FC236}">
                <a16:creationId xmlns:a16="http://schemas.microsoft.com/office/drawing/2014/main" id="{CBA7BC96-D886-4D75-891C-8DA48C6ED18F}"/>
              </a:ext>
            </a:extLst>
          </p:cNvPr>
          <p:cNvGrpSpPr/>
          <p:nvPr/>
        </p:nvGrpSpPr>
        <p:grpSpPr>
          <a:xfrm>
            <a:off x="8200308" y="8783264"/>
            <a:ext cx="943692" cy="740521"/>
            <a:chOff x="14859000" y="4201435"/>
            <a:chExt cx="1127760" cy="779955"/>
          </a:xfrm>
        </p:grpSpPr>
        <p:sp>
          <p:nvSpPr>
            <p:cNvPr id="3" name="Oval 2">
              <a:extLst>
                <a:ext uri="{FF2B5EF4-FFF2-40B4-BE49-F238E27FC236}">
                  <a16:creationId xmlns:a16="http://schemas.microsoft.com/office/drawing/2014/main" id="{0410F943-DBEA-E446-B5C3-8734745EA177}"/>
                </a:ext>
              </a:extLst>
            </p:cNvPr>
            <p:cNvSpPr/>
            <p:nvPr/>
          </p:nvSpPr>
          <p:spPr>
            <a:xfrm>
              <a:off x="14859000" y="4251960"/>
              <a:ext cx="1127760" cy="729430"/>
            </a:xfrm>
            <a:prstGeom prst="ellipse">
              <a:avLst/>
            </a:prstGeom>
            <a:solidFill>
              <a:schemeClr val="bg2"/>
            </a:solidFill>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0">
              <a:extLst>
                <a:ext uri="{FF2B5EF4-FFF2-40B4-BE49-F238E27FC236}">
                  <a16:creationId xmlns:a16="http://schemas.microsoft.com/office/drawing/2014/main" id="{CD33F4E0-A7DE-B056-E1D6-B45D0116ADFA}"/>
                </a:ext>
              </a:extLst>
            </p:cNvPr>
            <p:cNvSpPr txBox="1"/>
            <p:nvPr/>
          </p:nvSpPr>
          <p:spPr>
            <a:xfrm>
              <a:off x="14998341" y="4201435"/>
              <a:ext cx="851259" cy="61009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nchor="ctr">
              <a:spAutoFit/>
            </a:bodyPr>
            <a:lstStyle/>
            <a:p>
              <a:pPr algn="ctr">
                <a:lnSpc>
                  <a:spcPct val="150000"/>
                </a:lnSpc>
              </a:pPr>
              <a:r>
                <a:rPr lang="en-US" sz="2800">
                  <a:ln w="0"/>
                  <a:solidFill>
                    <a:srgbClr val="3F6582"/>
                  </a:solidFill>
                  <a:effectLst>
                    <a:outerShdw blurRad="38100" dist="25400" dir="5400000" algn="ctr" rotWithShape="0">
                      <a:srgbClr val="6E747A">
                        <a:alpha val="43000"/>
                      </a:srgbClr>
                    </a:outerShdw>
                  </a:effectLst>
                  <a:latin typeface="Aileron" panose="020B0604020202020204" charset="0"/>
                  <a:ea typeface="Aileron"/>
                  <a:cs typeface="Aileron"/>
                  <a:sym typeface="Aileron"/>
                </a:rPr>
                <a:t>No</a:t>
              </a:r>
              <a:endParaRPr lang="en-US" sz="3600">
                <a:ln w="0"/>
                <a:solidFill>
                  <a:srgbClr val="3F6582"/>
                </a:solidFill>
                <a:effectLst>
                  <a:outerShdw blurRad="38100" dist="25400" dir="5400000" algn="ctr" rotWithShape="0">
                    <a:srgbClr val="6E747A">
                      <a:alpha val="43000"/>
                    </a:srgbClr>
                  </a:outerShdw>
                </a:effectLst>
                <a:latin typeface="Aileron" panose="020B0604020202020204" charset="0"/>
                <a:ea typeface="Aileron"/>
                <a:cs typeface="Aileron"/>
                <a:sym typeface="Aileron"/>
              </a:endParaRPr>
            </a:p>
          </p:txBody>
        </p:sp>
      </p:grpSp>
      <p:sp>
        <p:nvSpPr>
          <p:cNvPr id="5" name="TextBox 8">
            <a:extLst>
              <a:ext uri="{FF2B5EF4-FFF2-40B4-BE49-F238E27FC236}">
                <a16:creationId xmlns:a16="http://schemas.microsoft.com/office/drawing/2014/main" id="{B4542E44-E95F-FA3C-A54F-D284E9070E40}"/>
              </a:ext>
            </a:extLst>
          </p:cNvPr>
          <p:cNvSpPr txBox="1"/>
          <p:nvPr/>
        </p:nvSpPr>
        <p:spPr>
          <a:xfrm>
            <a:off x="1371600" y="7100768"/>
            <a:ext cx="15887700" cy="2154436"/>
          </a:xfrm>
          <a:prstGeom prst="rect">
            <a:avLst/>
          </a:prstGeom>
        </p:spPr>
        <p:txBody>
          <a:bodyPr wrap="square" lIns="0" tIns="0" rIns="0" bIns="0" rtlCol="0" anchor="t">
            <a:spAutoFit/>
          </a:bodyPr>
          <a:lstStyle/>
          <a:p>
            <a:pPr algn="just"/>
            <a:r>
              <a:rPr lang="en-US" sz="2800" b="1">
                <a:solidFill>
                  <a:srgbClr val="000000"/>
                </a:solidFill>
                <a:latin typeface="Aileron" panose="020B0604020202020204" charset="0"/>
                <a:ea typeface="Aileron Bold"/>
                <a:cs typeface="Aileron Bold"/>
                <a:sym typeface="Aileron Bold"/>
              </a:rPr>
              <a:t>Example:</a:t>
            </a:r>
          </a:p>
          <a:p>
            <a:pPr algn="just"/>
            <a:r>
              <a:rPr lang="en-US" sz="2800">
                <a:solidFill>
                  <a:srgbClr val="000000"/>
                </a:solidFill>
                <a:latin typeface="Aileron" panose="020B0604020202020204" charset="0"/>
                <a:ea typeface="Aileron"/>
                <a:cs typeface="Aileron"/>
                <a:sym typeface="Aileron"/>
              </a:rPr>
              <a:t>A prominent industry group invites a Member to give a speech about  legislative priorities for the upcoming session at the group’s annual conference.  The conference is held in a luxury hotel within a 30-minute drive of the Member’s residence.  The group offers the Member $2,000 for the speech.  May the Member accept this honorarium?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0532893" y="654149"/>
            <a:ext cx="6726407" cy="382270"/>
          </a:xfrm>
          <a:prstGeom prst="rect">
            <a:avLst/>
          </a:prstGeom>
        </p:spPr>
        <p:txBody>
          <a:bodyPr lIns="0" tIns="0" rIns="0" bIns="0" rtlCol="0" anchor="t">
            <a:spAutoFit/>
          </a:bodyPr>
          <a:lstStyle/>
          <a:p>
            <a:pPr algn="r">
              <a:lnSpc>
                <a:spcPts val="3079"/>
              </a:lnSpc>
            </a:pPr>
            <a:r>
              <a:rPr lang="en-US" sz="2199">
                <a:solidFill>
                  <a:srgbClr val="737373"/>
                </a:solidFill>
                <a:latin typeface="Blacker Sans Text"/>
                <a:ea typeface="Blacker Sans Text"/>
                <a:cs typeface="Blacker Sans Text"/>
                <a:sym typeface="Blacker Sans Text"/>
              </a:rPr>
              <a:t>www.sec.nm.gov</a:t>
            </a:r>
          </a:p>
        </p:txBody>
      </p:sp>
      <p:sp>
        <p:nvSpPr>
          <p:cNvPr id="10" name="TextBox 10"/>
          <p:cNvSpPr txBox="1"/>
          <p:nvPr/>
        </p:nvSpPr>
        <p:spPr>
          <a:xfrm>
            <a:off x="1371600" y="2439334"/>
            <a:ext cx="15887700" cy="6463308"/>
          </a:xfrm>
          <a:prstGeom prst="rect">
            <a:avLst/>
          </a:prstGeom>
        </p:spPr>
        <p:txBody>
          <a:bodyPr wrap="square" lIns="0" tIns="0" rIns="0" bIns="0" rtlCol="0" anchor="t">
            <a:spAutoFit/>
          </a:bodyPr>
          <a:lstStyle/>
          <a:p>
            <a:pPr algn="l"/>
            <a:r>
              <a:rPr lang="en-US" sz="2800" b="1" u="sng" dirty="0">
                <a:solidFill>
                  <a:srgbClr val="000000"/>
                </a:solidFill>
                <a:latin typeface="Aileron" panose="020B0604020202020204" charset="0"/>
                <a:ea typeface="Aileron Bold"/>
                <a:cs typeface="Aileron Bold"/>
                <a:sym typeface="Aileron Bold"/>
              </a:rPr>
              <a:t>Gifts of campaign contributions allowed by statute</a:t>
            </a:r>
          </a:p>
          <a:p>
            <a:pPr algn="l"/>
            <a:r>
              <a:rPr lang="en-US" sz="2800" dirty="0">
                <a:solidFill>
                  <a:srgbClr val="000000"/>
                </a:solidFill>
                <a:latin typeface="Aileron" panose="020B0604020202020204" charset="0"/>
                <a:ea typeface="Aileron"/>
                <a:cs typeface="Aileron"/>
                <a:sym typeface="Aileron"/>
              </a:rPr>
              <a:t>Section 1-19-29.1(A) of the Campaign Reporting Act prohibits all expenditures of campaign contributions received, except for a set of enumerated purposes.  In addition to expenditures of the campaign, Members can use campaign contributions to make the following gifts:</a:t>
            </a:r>
          </a:p>
          <a:p>
            <a:pPr algn="l"/>
            <a:endParaRPr lang="en-US" sz="2800" dirty="0">
              <a:solidFill>
                <a:srgbClr val="000000"/>
              </a:solidFill>
              <a:latin typeface="Aileron" panose="020B0604020202020204" charset="0"/>
              <a:ea typeface="Aileron"/>
              <a:cs typeface="Aileron"/>
              <a:sym typeface="Aileron"/>
            </a:endParaRPr>
          </a:p>
          <a:p>
            <a:pPr marL="410209" lvl="1" indent="-205105" algn="l">
              <a:buFont typeface="Arial"/>
              <a:buChar char="•"/>
            </a:pPr>
            <a:r>
              <a:rPr lang="en-US" sz="2800" dirty="0">
                <a:solidFill>
                  <a:srgbClr val="000000"/>
                </a:solidFill>
                <a:latin typeface="Aileron" panose="020B0604020202020204" charset="0"/>
                <a:ea typeface="Aileron"/>
                <a:cs typeface="Aileron"/>
                <a:sym typeface="Aileron"/>
              </a:rPr>
              <a:t>Donations to the state general fund.  </a:t>
            </a:r>
            <a:r>
              <a:rPr lang="en-US" sz="2800" i="1" dirty="0">
                <a:solidFill>
                  <a:srgbClr val="000000"/>
                </a:solidFill>
                <a:latin typeface="Aileron" panose="020B0604020202020204" charset="0"/>
                <a:ea typeface="Aileron"/>
                <a:cs typeface="Aileron"/>
                <a:sym typeface="Aileron"/>
              </a:rPr>
              <a:t>See</a:t>
            </a:r>
            <a:r>
              <a:rPr lang="en-US" sz="2800" dirty="0">
                <a:solidFill>
                  <a:srgbClr val="000000"/>
                </a:solidFill>
                <a:latin typeface="Aileron" panose="020B0604020202020204" charset="0"/>
                <a:ea typeface="Aileron"/>
                <a:cs typeface="Aileron"/>
                <a:sym typeface="Aileron"/>
              </a:rPr>
              <a:t> § 1-19-29.1(A)(3) (2009).</a:t>
            </a:r>
          </a:p>
          <a:p>
            <a:pPr algn="l"/>
            <a:endParaRPr lang="en-US" sz="2800" dirty="0">
              <a:solidFill>
                <a:srgbClr val="000000"/>
              </a:solidFill>
              <a:latin typeface="Aileron" panose="020B0604020202020204" charset="0"/>
              <a:ea typeface="Aileron"/>
              <a:cs typeface="Aileron"/>
              <a:sym typeface="Aileron"/>
            </a:endParaRPr>
          </a:p>
          <a:p>
            <a:pPr marL="410209" lvl="1" indent="-205105" algn="l">
              <a:buFont typeface="Arial"/>
              <a:buChar char="•"/>
            </a:pPr>
            <a:r>
              <a:rPr lang="en-US" sz="2800" dirty="0">
                <a:solidFill>
                  <a:srgbClr val="000000"/>
                </a:solidFill>
                <a:latin typeface="Aileron" panose="020B0604020202020204" charset="0"/>
                <a:ea typeface="Aileron"/>
                <a:cs typeface="Aileron"/>
                <a:sym typeface="Aileron"/>
              </a:rPr>
              <a:t>Donations to a political committee or to another candidate seeking election to public office.  </a:t>
            </a:r>
          </a:p>
          <a:p>
            <a:pPr marL="205104" lvl="1" algn="l"/>
            <a:r>
              <a:rPr lang="en-US" sz="2800" i="1" dirty="0">
                <a:solidFill>
                  <a:srgbClr val="000000"/>
                </a:solidFill>
                <a:latin typeface="Aileron" panose="020B0604020202020204" charset="0"/>
                <a:ea typeface="Aileron"/>
                <a:cs typeface="Aileron"/>
                <a:sym typeface="Aileron"/>
              </a:rPr>
              <a:t>  See </a:t>
            </a:r>
            <a:r>
              <a:rPr lang="en-US" sz="2800" dirty="0">
                <a:solidFill>
                  <a:srgbClr val="000000"/>
                </a:solidFill>
                <a:latin typeface="Aileron" panose="020B0604020202020204" charset="0"/>
                <a:ea typeface="Aileron"/>
                <a:cs typeface="Aileron"/>
                <a:sym typeface="Aileron"/>
              </a:rPr>
              <a:t>§ 1-19-29.1(A)(6) (2009).</a:t>
            </a:r>
          </a:p>
          <a:p>
            <a:pPr marL="820419" lvl="2" indent="-273473" algn="l">
              <a:buFont typeface="Arial"/>
              <a:buChar char="⚬"/>
            </a:pPr>
            <a:r>
              <a:rPr lang="en-US" sz="2800" dirty="0">
                <a:solidFill>
                  <a:srgbClr val="000000"/>
                </a:solidFill>
                <a:latin typeface="Aileron" panose="020B0604020202020204" charset="0"/>
                <a:ea typeface="Aileron"/>
                <a:cs typeface="Aileron"/>
                <a:sym typeface="Aileron"/>
              </a:rPr>
              <a:t>Includes donations to candidates seeking election to offices covered by the CRA, as well as federal, municipal, school board, or special district offices.  SEC Adv. Op. 2021-11.</a:t>
            </a:r>
          </a:p>
          <a:p>
            <a:pPr algn="just"/>
            <a:endParaRPr lang="en-US" sz="2800" dirty="0">
              <a:solidFill>
                <a:srgbClr val="000000"/>
              </a:solidFill>
              <a:latin typeface="Aileron" panose="020B0604020202020204" charset="0"/>
              <a:ea typeface="Aileron"/>
              <a:cs typeface="Aileron"/>
              <a:sym typeface="Aileron"/>
            </a:endParaRPr>
          </a:p>
          <a:p>
            <a:pPr marL="457200" indent="-457200" algn="l">
              <a:buFont typeface="Arial" panose="020B0604020202020204" pitchFamily="34" charset="0"/>
              <a:buChar char="•"/>
            </a:pPr>
            <a:r>
              <a:rPr lang="en-US" sz="2800" dirty="0">
                <a:solidFill>
                  <a:srgbClr val="000000"/>
                </a:solidFill>
                <a:latin typeface="Aileron" panose="020B0604020202020204" charset="0"/>
                <a:ea typeface="Aileron"/>
                <a:cs typeface="Aileron"/>
                <a:sym typeface="Aileron"/>
              </a:rPr>
              <a:t>Donations to organization to which a federal income tax deduction is permitted by 26 U.S.C.  § 170(b)(1)(A).  (50% limit organizations).  </a:t>
            </a:r>
            <a:r>
              <a:rPr lang="en-US" sz="2800" i="1" dirty="0">
                <a:solidFill>
                  <a:srgbClr val="000000"/>
                </a:solidFill>
                <a:latin typeface="Aileron" panose="020B0604020202020204" charset="0"/>
                <a:ea typeface="Aileron"/>
                <a:cs typeface="Aileron"/>
                <a:sym typeface="Aileron"/>
              </a:rPr>
              <a:t>See </a:t>
            </a:r>
            <a:r>
              <a:rPr lang="en-US" sz="2800" dirty="0">
                <a:solidFill>
                  <a:srgbClr val="000000"/>
                </a:solidFill>
                <a:latin typeface="Aileron" panose="020B0604020202020204" charset="0"/>
                <a:ea typeface="Aileron"/>
                <a:cs typeface="Aileron"/>
                <a:sym typeface="Aileron"/>
              </a:rPr>
              <a:t>§ 1-19-29.1(A)(4) (2009).</a:t>
            </a:r>
          </a:p>
          <a:p>
            <a:pPr algn="l"/>
            <a:endParaRPr lang="en-US" sz="2800" dirty="0">
              <a:solidFill>
                <a:srgbClr val="000000"/>
              </a:solidFill>
              <a:latin typeface="Aileron" panose="020B0604020202020204" charset="0"/>
              <a:ea typeface="Aileron"/>
              <a:cs typeface="Aileron"/>
              <a:sym typeface="Aileron"/>
            </a:endParaRPr>
          </a:p>
        </p:txBody>
      </p:sp>
      <p:sp>
        <p:nvSpPr>
          <p:cNvPr id="11" name="TextBox 11"/>
          <p:cNvSpPr txBox="1"/>
          <p:nvPr/>
        </p:nvSpPr>
        <p:spPr>
          <a:xfrm>
            <a:off x="9664140" y="443302"/>
            <a:ext cx="7595160" cy="255270"/>
          </a:xfrm>
          <a:prstGeom prst="rect">
            <a:avLst/>
          </a:prstGeom>
        </p:spPr>
        <p:txBody>
          <a:bodyPr lIns="0" tIns="0" rIns="0" bIns="0" rtlCol="0" anchor="t">
            <a:spAutoFit/>
          </a:bodyPr>
          <a:lstStyle/>
          <a:p>
            <a:pPr algn="r">
              <a:lnSpc>
                <a:spcPts val="1800"/>
              </a:lnSpc>
            </a:pPr>
            <a:r>
              <a:rPr lang="en-US" sz="1800" spc="359">
                <a:solidFill>
                  <a:srgbClr val="737373"/>
                </a:solidFill>
                <a:latin typeface="Blacker Sans Text"/>
                <a:ea typeface="Blacker Sans Text"/>
                <a:cs typeface="Blacker Sans Text"/>
                <a:sym typeface="Blacker Sans Text"/>
              </a:rPr>
              <a:t>NEW MEXICO STATE ETHICS COMMISSION</a:t>
            </a:r>
          </a:p>
        </p:txBody>
      </p:sp>
      <p:grpSp>
        <p:nvGrpSpPr>
          <p:cNvPr id="12" name="Group 4">
            <a:extLst>
              <a:ext uri="{FF2B5EF4-FFF2-40B4-BE49-F238E27FC236}">
                <a16:creationId xmlns:a16="http://schemas.microsoft.com/office/drawing/2014/main" id="{F90F2187-8FE0-B7E1-75E2-04926E38D1A5}"/>
              </a:ext>
            </a:extLst>
          </p:cNvPr>
          <p:cNvGrpSpPr/>
          <p:nvPr/>
        </p:nvGrpSpPr>
        <p:grpSpPr>
          <a:xfrm>
            <a:off x="-53102" y="-251873"/>
            <a:ext cx="1081802" cy="10920495"/>
            <a:chOff x="0" y="0"/>
            <a:chExt cx="151373" cy="2876180"/>
          </a:xfrm>
        </p:grpSpPr>
        <p:sp>
          <p:nvSpPr>
            <p:cNvPr id="13" name="Freeform 5">
              <a:extLst>
                <a:ext uri="{FF2B5EF4-FFF2-40B4-BE49-F238E27FC236}">
                  <a16:creationId xmlns:a16="http://schemas.microsoft.com/office/drawing/2014/main" id="{10A326EF-00E6-7819-9E61-DC3FA978916F}"/>
                </a:ext>
              </a:extLst>
            </p:cNvPr>
            <p:cNvSpPr/>
            <p:nvPr/>
          </p:nvSpPr>
          <p:spPr>
            <a:xfrm>
              <a:off x="0" y="0"/>
              <a:ext cx="151373" cy="2876180"/>
            </a:xfrm>
            <a:custGeom>
              <a:avLst/>
              <a:gdLst/>
              <a:ahLst/>
              <a:cxnLst/>
              <a:rect l="l" t="t" r="r" b="b"/>
              <a:pathLst>
                <a:path w="151373" h="2876180">
                  <a:moveTo>
                    <a:pt x="0" y="0"/>
                  </a:moveTo>
                  <a:lnTo>
                    <a:pt x="151373" y="0"/>
                  </a:lnTo>
                  <a:lnTo>
                    <a:pt x="151373" y="2876180"/>
                  </a:lnTo>
                  <a:lnTo>
                    <a:pt x="0" y="2876180"/>
                  </a:lnTo>
                  <a:close/>
                </a:path>
              </a:pathLst>
            </a:custGeom>
            <a:solidFill>
              <a:srgbClr val="3F6582"/>
            </a:solidFill>
          </p:spPr>
          <p:txBody>
            <a:bodyPr/>
            <a:lstStyle/>
            <a:p>
              <a:endParaRPr lang="en-US"/>
            </a:p>
          </p:txBody>
        </p:sp>
        <p:sp>
          <p:nvSpPr>
            <p:cNvPr id="14" name="TextBox 6">
              <a:extLst>
                <a:ext uri="{FF2B5EF4-FFF2-40B4-BE49-F238E27FC236}">
                  <a16:creationId xmlns:a16="http://schemas.microsoft.com/office/drawing/2014/main" id="{D0228681-00CA-6D38-20C2-C1A2E3855B44}"/>
                </a:ext>
              </a:extLst>
            </p:cNvPr>
            <p:cNvSpPr txBox="1"/>
            <p:nvPr/>
          </p:nvSpPr>
          <p:spPr>
            <a:xfrm>
              <a:off x="0" y="-38100"/>
              <a:ext cx="151373" cy="2914280"/>
            </a:xfrm>
            <a:prstGeom prst="rect">
              <a:avLst/>
            </a:prstGeom>
          </p:spPr>
          <p:txBody>
            <a:bodyPr lIns="50800" tIns="50800" rIns="50800" bIns="50800" rtlCol="0" anchor="ctr"/>
            <a:lstStyle/>
            <a:p>
              <a:pPr algn="ctr">
                <a:lnSpc>
                  <a:spcPts val="2659"/>
                </a:lnSpc>
              </a:pPr>
              <a:endParaRPr/>
            </a:p>
          </p:txBody>
        </p:sp>
      </p:grpSp>
      <p:sp>
        <p:nvSpPr>
          <p:cNvPr id="17" name="TextBox 38">
            <a:extLst>
              <a:ext uri="{FF2B5EF4-FFF2-40B4-BE49-F238E27FC236}">
                <a16:creationId xmlns:a16="http://schemas.microsoft.com/office/drawing/2014/main" id="{A68FA7DC-1794-5949-C6C1-31D1608DDA00}"/>
              </a:ext>
            </a:extLst>
          </p:cNvPr>
          <p:cNvSpPr txBox="1"/>
          <p:nvPr/>
        </p:nvSpPr>
        <p:spPr>
          <a:xfrm>
            <a:off x="1371600" y="1133475"/>
            <a:ext cx="8734324" cy="730250"/>
          </a:xfrm>
          <a:prstGeom prst="rect">
            <a:avLst/>
          </a:prstGeom>
        </p:spPr>
        <p:txBody>
          <a:bodyPr wrap="square" lIns="0" tIns="0" rIns="0" bIns="0" rtlCol="0" anchor="t">
            <a:spAutoFit/>
          </a:bodyPr>
          <a:lstStyle/>
          <a:p>
            <a:pPr algn="l">
              <a:lnSpc>
                <a:spcPts val="5499"/>
              </a:lnSpc>
            </a:pPr>
            <a:r>
              <a:rPr lang="en-US" sz="5499">
                <a:solidFill>
                  <a:srgbClr val="000000"/>
                </a:solidFill>
                <a:latin typeface="Archivo Black"/>
                <a:ea typeface="Archivo Black"/>
                <a:cs typeface="Archivo Black"/>
                <a:sym typeface="Archivo Black"/>
              </a:rPr>
              <a:t>Gifts: Member is Donor</a:t>
            </a:r>
          </a:p>
        </p:txBody>
      </p:sp>
      <p:sp>
        <p:nvSpPr>
          <p:cNvPr id="18" name="AutoShape 10">
            <a:extLst>
              <a:ext uri="{FF2B5EF4-FFF2-40B4-BE49-F238E27FC236}">
                <a16:creationId xmlns:a16="http://schemas.microsoft.com/office/drawing/2014/main" id="{04C43A62-632D-FAF6-FCDC-4FF192216665}"/>
              </a:ext>
            </a:extLst>
          </p:cNvPr>
          <p:cNvSpPr/>
          <p:nvPr/>
        </p:nvSpPr>
        <p:spPr>
          <a:xfrm>
            <a:off x="1452598" y="1863725"/>
            <a:ext cx="4800600" cy="0"/>
          </a:xfrm>
          <a:prstGeom prst="line">
            <a:avLst/>
          </a:prstGeom>
          <a:ln w="19050" cap="flat">
            <a:solidFill>
              <a:srgbClr val="000000"/>
            </a:solidFill>
            <a:prstDash val="solid"/>
            <a:headEnd type="none" w="sm" len="sm"/>
            <a:tailEnd type="none" w="sm" len="sm"/>
          </a:ln>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366b817-42a5-4934-bde3-b35a34b8b419">
      <Terms xmlns="http://schemas.microsoft.com/office/infopath/2007/PartnerControls"/>
    </lcf76f155ced4ddcb4097134ff3c332f>
    <TaxCatchAll xmlns="04449822-72d2-415a-a199-4944dabd6f7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D6F553B28553419006E72CD5C0175C" ma:contentTypeVersion="16" ma:contentTypeDescription="Create a new document." ma:contentTypeScope="" ma:versionID="7b26927029f8fab29f478a4fc820b8fe">
  <xsd:schema xmlns:xsd="http://www.w3.org/2001/XMLSchema" xmlns:xs="http://www.w3.org/2001/XMLSchema" xmlns:p="http://schemas.microsoft.com/office/2006/metadata/properties" xmlns:ns2="9366b817-42a5-4934-bde3-b35a34b8b419" xmlns:ns3="04449822-72d2-415a-a199-4944dabd6f73" targetNamespace="http://schemas.microsoft.com/office/2006/metadata/properties" ma:root="true" ma:fieldsID="81b315d1f01137d884aec56f85e60d07" ns2:_="" ns3:_="">
    <xsd:import namespace="9366b817-42a5-4934-bde3-b35a34b8b419"/>
    <xsd:import namespace="04449822-72d2-415a-a199-4944dabd6f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66b817-42a5-4934-bde3-b35a34b8b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fdcca1d-aa7a-4aa4-88bd-88f0d812d4a1"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49822-72d2-415a-a199-4944dabd6f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23f39ea-8837-4d55-8d5a-162966e39a00}" ma:internalName="TaxCatchAll" ma:showField="CatchAllData" ma:web="04449822-72d2-415a-a199-4944dabd6f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9528CC-1791-4B1C-B6CF-83206CA0EC22}">
  <ds:schemaRefs>
    <ds:schemaRef ds:uri="http://schemas.microsoft.com/office/2006/documentManagement/types"/>
    <ds:schemaRef ds:uri="http://purl.org/dc/elements/1.1/"/>
    <ds:schemaRef ds:uri="http://purl.org/dc/terms/"/>
    <ds:schemaRef ds:uri="04449822-72d2-415a-a199-4944dabd6f73"/>
    <ds:schemaRef ds:uri="http://schemas.microsoft.com/office/2006/metadata/properties"/>
    <ds:schemaRef ds:uri="9366b817-42a5-4934-bde3-b35a34b8b419"/>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1D6BCB77-57B1-4EFE-B9A7-4A3E3B69D575}">
  <ds:schemaRefs>
    <ds:schemaRef ds:uri="04449822-72d2-415a-a199-4944dabd6f73"/>
    <ds:schemaRef ds:uri="9366b817-42a5-4934-bde3-b35a34b8b4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047609-1A50-421A-B9D5-B92CDB6D0B25}">
  <ds:schemaRefs>
    <ds:schemaRef ds:uri="http://schemas.microsoft.com/sharepoint/v3/contenttype/forms"/>
  </ds:schemaRefs>
</ds:datastoreItem>
</file>

<file path=docMetadata/LabelInfo.xml><?xml version="1.0" encoding="utf-8"?>
<clbl:labelList xmlns:clbl="http://schemas.microsoft.com/office/2020/mipLabelMetadata">
  <clbl:label id="{04aa6bf4-d436-426f-bfa4-04b7a70e60ff}" enabled="0" method="" siteId="{04aa6bf4-d436-426f-bfa4-04b7a70e60ff}" removed="1"/>
</clbl:labelList>
</file>

<file path=docProps/app.xml><?xml version="1.0" encoding="utf-8"?>
<Properties xmlns="http://schemas.openxmlformats.org/officeDocument/2006/extended-properties" xmlns:vt="http://schemas.openxmlformats.org/officeDocument/2006/docPropsVTypes">
  <TotalTime>1</TotalTime>
  <Words>4219</Words>
  <Application>Microsoft Office PowerPoint</Application>
  <PresentationFormat>Custom</PresentationFormat>
  <Paragraphs>379</Paragraphs>
  <Slides>30</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30</vt:i4>
      </vt:variant>
    </vt:vector>
  </HeadingPairs>
  <TitlesOfParts>
    <vt:vector size="43" baseType="lpstr">
      <vt:lpstr>Aptos</vt:lpstr>
      <vt:lpstr>Blacker Sans Text</vt:lpstr>
      <vt:lpstr>Wingdings</vt:lpstr>
      <vt:lpstr>Blacker Sans Text Bold</vt:lpstr>
      <vt:lpstr>Blacker Sans Text Italics</vt:lpstr>
      <vt:lpstr>Aileron Bold</vt:lpstr>
      <vt:lpstr>Aileron</vt:lpstr>
      <vt:lpstr>Archivo Black</vt:lpstr>
      <vt:lpstr>Arial</vt:lpstr>
      <vt:lpstr>Calibri</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2024-12-04 NM SEC Training</dc:title>
  <dc:creator>Bierle, Amelia, SEC</dc:creator>
  <cp:lastModifiedBy>Bierle, Amelia, SEC</cp:lastModifiedBy>
  <cp:revision>2</cp:revision>
  <cp:lastPrinted>2024-12-02T22:52:26Z</cp:lastPrinted>
  <dcterms:created xsi:type="dcterms:W3CDTF">2006-08-16T00:00:00Z</dcterms:created>
  <dcterms:modified xsi:type="dcterms:W3CDTF">2024-12-04T15:27:20Z</dcterms:modified>
  <dc:identifier>DAGW3R8ZWh0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0x01010089D6F553B28553419006E72CD5C0175C</vt:lpwstr>
  </property>
  <property fmtid="{D5CDD505-2E9C-101B-9397-08002B2CF9AE}" pid="3" name="MediaServiceImageTags">
    <vt:lpwstr/>
  </property>
</Properties>
</file>